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video/unknown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5"/>
  </p:notesMasterIdLst>
  <p:sldIdLst>
    <p:sldId id="256" r:id="rId2"/>
    <p:sldId id="315" r:id="rId3"/>
    <p:sldId id="302" r:id="rId4"/>
    <p:sldId id="303" r:id="rId5"/>
    <p:sldId id="304" r:id="rId6"/>
    <p:sldId id="305" r:id="rId7"/>
    <p:sldId id="306" r:id="rId8"/>
    <p:sldId id="307" r:id="rId9"/>
    <p:sldId id="310" r:id="rId10"/>
    <p:sldId id="308" r:id="rId11"/>
    <p:sldId id="318" r:id="rId12"/>
    <p:sldId id="316" r:id="rId13"/>
    <p:sldId id="317" r:id="rId14"/>
    <p:sldId id="319" r:id="rId15"/>
    <p:sldId id="320" r:id="rId16"/>
    <p:sldId id="321" r:id="rId17"/>
    <p:sldId id="309" r:id="rId18"/>
    <p:sldId id="314" r:id="rId19"/>
    <p:sldId id="258" r:id="rId20"/>
    <p:sldId id="301" r:id="rId21"/>
    <p:sldId id="260" r:id="rId22"/>
    <p:sldId id="261" r:id="rId23"/>
    <p:sldId id="262" r:id="rId24"/>
    <p:sldId id="263" r:id="rId25"/>
    <p:sldId id="264" r:id="rId26"/>
    <p:sldId id="381" r:id="rId27"/>
    <p:sldId id="265" r:id="rId28"/>
    <p:sldId id="266" r:id="rId29"/>
    <p:sldId id="267" r:id="rId30"/>
    <p:sldId id="268" r:id="rId31"/>
    <p:sldId id="269" r:id="rId32"/>
    <p:sldId id="270" r:id="rId33"/>
    <p:sldId id="271" r:id="rId34"/>
    <p:sldId id="323" r:id="rId35"/>
    <p:sldId id="322" r:id="rId36"/>
    <p:sldId id="272" r:id="rId37"/>
    <p:sldId id="274" r:id="rId38"/>
    <p:sldId id="275" r:id="rId39"/>
    <p:sldId id="276" r:id="rId40"/>
    <p:sldId id="340" r:id="rId41"/>
    <p:sldId id="341" r:id="rId42"/>
    <p:sldId id="277" r:id="rId43"/>
    <p:sldId id="278" r:id="rId44"/>
    <p:sldId id="279" r:id="rId45"/>
    <p:sldId id="280" r:id="rId46"/>
    <p:sldId id="281" r:id="rId47"/>
    <p:sldId id="282" r:id="rId48"/>
    <p:sldId id="283" r:id="rId49"/>
    <p:sldId id="329" r:id="rId50"/>
    <p:sldId id="324" r:id="rId51"/>
    <p:sldId id="325" r:id="rId52"/>
    <p:sldId id="284" r:id="rId53"/>
    <p:sldId id="285" r:id="rId54"/>
    <p:sldId id="326" r:id="rId55"/>
    <p:sldId id="327" r:id="rId56"/>
    <p:sldId id="328" r:id="rId57"/>
    <p:sldId id="286" r:id="rId58"/>
    <p:sldId id="287" r:id="rId59"/>
    <p:sldId id="288" r:id="rId60"/>
    <p:sldId id="289" r:id="rId61"/>
    <p:sldId id="290" r:id="rId62"/>
    <p:sldId id="291" r:id="rId63"/>
    <p:sldId id="292" r:id="rId64"/>
    <p:sldId id="293" r:id="rId65"/>
    <p:sldId id="330" r:id="rId66"/>
    <p:sldId id="294" r:id="rId67"/>
    <p:sldId id="295" r:id="rId68"/>
    <p:sldId id="339" r:id="rId69"/>
    <p:sldId id="343" r:id="rId70"/>
    <p:sldId id="331" r:id="rId71"/>
    <p:sldId id="332" r:id="rId72"/>
    <p:sldId id="333" r:id="rId73"/>
    <p:sldId id="296" r:id="rId74"/>
    <p:sldId id="297" r:id="rId75"/>
    <p:sldId id="298" r:id="rId76"/>
    <p:sldId id="299" r:id="rId77"/>
    <p:sldId id="335" r:id="rId78"/>
    <p:sldId id="342" r:id="rId79"/>
    <p:sldId id="336" r:id="rId80"/>
    <p:sldId id="338" r:id="rId81"/>
    <p:sldId id="382" r:id="rId82"/>
    <p:sldId id="392" r:id="rId83"/>
    <p:sldId id="337" r:id="rId84"/>
    <p:sldId id="361" r:id="rId85"/>
    <p:sldId id="344" r:id="rId86"/>
    <p:sldId id="345" r:id="rId87"/>
    <p:sldId id="346" r:id="rId88"/>
    <p:sldId id="347" r:id="rId89"/>
    <p:sldId id="349" r:id="rId90"/>
    <p:sldId id="348" r:id="rId91"/>
    <p:sldId id="350" r:id="rId92"/>
    <p:sldId id="351" r:id="rId93"/>
    <p:sldId id="352" r:id="rId94"/>
    <p:sldId id="357" r:id="rId95"/>
    <p:sldId id="358" r:id="rId96"/>
    <p:sldId id="359" r:id="rId97"/>
    <p:sldId id="360" r:id="rId98"/>
    <p:sldId id="362" r:id="rId99"/>
    <p:sldId id="364" r:id="rId100"/>
    <p:sldId id="363" r:id="rId101"/>
    <p:sldId id="365" r:id="rId102"/>
    <p:sldId id="366" r:id="rId103"/>
    <p:sldId id="367" r:id="rId104"/>
    <p:sldId id="368" r:id="rId105"/>
    <p:sldId id="370" r:id="rId106"/>
    <p:sldId id="371" r:id="rId107"/>
    <p:sldId id="372" r:id="rId108"/>
    <p:sldId id="388" r:id="rId109"/>
    <p:sldId id="395" r:id="rId110"/>
    <p:sldId id="396" r:id="rId111"/>
    <p:sldId id="398" r:id="rId112"/>
    <p:sldId id="397" r:id="rId113"/>
    <p:sldId id="374" r:id="rId114"/>
    <p:sldId id="375" r:id="rId115"/>
    <p:sldId id="376" r:id="rId116"/>
    <p:sldId id="377" r:id="rId117"/>
    <p:sldId id="378" r:id="rId118"/>
    <p:sldId id="387" r:id="rId119"/>
    <p:sldId id="393" r:id="rId120"/>
    <p:sldId id="379" r:id="rId121"/>
    <p:sldId id="380" r:id="rId122"/>
    <p:sldId id="383" r:id="rId123"/>
    <p:sldId id="384" r:id="rId124"/>
    <p:sldId id="385" r:id="rId125"/>
    <p:sldId id="386" r:id="rId126"/>
    <p:sldId id="389" r:id="rId127"/>
    <p:sldId id="390" r:id="rId128"/>
    <p:sldId id="391" r:id="rId129"/>
    <p:sldId id="399" r:id="rId130"/>
    <p:sldId id="436" r:id="rId131"/>
    <p:sldId id="435" r:id="rId132"/>
    <p:sldId id="421" r:id="rId133"/>
    <p:sldId id="422" r:id="rId134"/>
    <p:sldId id="419" r:id="rId135"/>
    <p:sldId id="423" r:id="rId136"/>
    <p:sldId id="424" r:id="rId137"/>
    <p:sldId id="425" r:id="rId138"/>
    <p:sldId id="426" r:id="rId139"/>
    <p:sldId id="427" r:id="rId140"/>
    <p:sldId id="428" r:id="rId141"/>
    <p:sldId id="429" r:id="rId142"/>
    <p:sldId id="430" r:id="rId143"/>
    <p:sldId id="431" r:id="rId144"/>
    <p:sldId id="432" r:id="rId145"/>
    <p:sldId id="433" r:id="rId146"/>
    <p:sldId id="434" r:id="rId147"/>
    <p:sldId id="437" r:id="rId148"/>
    <p:sldId id="438" r:id="rId149"/>
    <p:sldId id="439" r:id="rId150"/>
    <p:sldId id="440" r:id="rId151"/>
    <p:sldId id="441" r:id="rId152"/>
    <p:sldId id="402" r:id="rId153"/>
    <p:sldId id="403" r:id="rId154"/>
    <p:sldId id="442" r:id="rId155"/>
    <p:sldId id="449" r:id="rId156"/>
    <p:sldId id="443" r:id="rId157"/>
    <p:sldId id="466" r:id="rId158"/>
    <p:sldId id="404" r:id="rId159"/>
    <p:sldId id="458" r:id="rId160"/>
    <p:sldId id="450" r:id="rId161"/>
    <p:sldId id="459" r:id="rId162"/>
    <p:sldId id="455" r:id="rId163"/>
    <p:sldId id="456" r:id="rId164"/>
    <p:sldId id="465" r:id="rId165"/>
    <p:sldId id="457" r:id="rId166"/>
    <p:sldId id="461" r:id="rId167"/>
    <p:sldId id="462" r:id="rId168"/>
    <p:sldId id="463" r:id="rId169"/>
    <p:sldId id="464" r:id="rId170"/>
    <p:sldId id="452" r:id="rId171"/>
    <p:sldId id="453" r:id="rId172"/>
    <p:sldId id="454" r:id="rId173"/>
    <p:sldId id="476" r:id="rId174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813" autoAdjust="0"/>
    <p:restoredTop sz="94660"/>
  </p:normalViewPr>
  <p:slideViewPr>
    <p:cSldViewPr snapToGrid="0">
      <p:cViewPr varScale="1">
        <p:scale>
          <a:sx n="89" d="100"/>
          <a:sy n="89" d="100"/>
        </p:scale>
        <p:origin x="610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viewProps" Target="viewProps.xml"/><Relationship Id="rId172" Type="http://schemas.openxmlformats.org/officeDocument/2006/relationships/slide" Target="slides/slide17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tableStyles" Target="tableStyle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presProps" Target="presProps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44ACC5-0ADE-4D50-BAA4-C5127990D2E1}" type="datetimeFigureOut">
              <a:rPr lang="tr-TR" smtClean="0"/>
              <a:t>02.05.2020</a:t>
            </a:fld>
            <a:endParaRPr lang="tr-TR"/>
          </a:p>
        </p:txBody>
      </p:sp>
      <p:sp>
        <p:nvSpPr>
          <p:cNvPr id="4" name="Slayt Görüntüsü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63CD9A-281F-47F9-8CA5-E67EEE737BB9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1741986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63CD9A-281F-47F9-8CA5-E67EEE737BB9}" type="slidenum">
              <a:rPr lang="tr-TR" smtClean="0"/>
              <a:t>1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0957775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63CD9A-281F-47F9-8CA5-E67EEE737BB9}" type="slidenum">
              <a:rPr lang="tr-TR" smtClean="0"/>
              <a:t>10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498675666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63CD9A-281F-47F9-8CA5-E67EEE737BB9}" type="slidenum">
              <a:rPr lang="tr-TR" smtClean="0"/>
              <a:t>100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156471288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63CD9A-281F-47F9-8CA5-E67EEE737BB9}" type="slidenum">
              <a:rPr lang="tr-TR" smtClean="0"/>
              <a:t>101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105726718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63CD9A-281F-47F9-8CA5-E67EEE737BB9}" type="slidenum">
              <a:rPr lang="tr-TR" smtClean="0"/>
              <a:t>102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265467018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63CD9A-281F-47F9-8CA5-E67EEE737BB9}" type="slidenum">
              <a:rPr lang="tr-TR" smtClean="0"/>
              <a:t>103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506195432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63CD9A-281F-47F9-8CA5-E67EEE737BB9}" type="slidenum">
              <a:rPr lang="tr-TR" smtClean="0"/>
              <a:t>104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465663905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63CD9A-281F-47F9-8CA5-E67EEE737BB9}" type="slidenum">
              <a:rPr lang="tr-TR" smtClean="0"/>
              <a:t>105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240804590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63CD9A-281F-47F9-8CA5-E67EEE737BB9}" type="slidenum">
              <a:rPr lang="tr-TR" smtClean="0"/>
              <a:t>106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568534514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63CD9A-281F-47F9-8CA5-E67EEE737BB9}" type="slidenum">
              <a:rPr lang="tr-TR" smtClean="0"/>
              <a:t>107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396251326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63CD9A-281F-47F9-8CA5-E67EEE737BB9}" type="slidenum">
              <a:rPr lang="tr-TR" smtClean="0"/>
              <a:t>108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925692893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63CD9A-281F-47F9-8CA5-E67EEE737BB9}" type="slidenum">
              <a:rPr lang="tr-TR" smtClean="0"/>
              <a:t>109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0432575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63CD9A-281F-47F9-8CA5-E67EEE737BB9}" type="slidenum">
              <a:rPr lang="tr-TR" smtClean="0"/>
              <a:t>11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264877014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63CD9A-281F-47F9-8CA5-E67EEE737BB9}" type="slidenum">
              <a:rPr lang="tr-TR" smtClean="0"/>
              <a:t>110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075518547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63CD9A-281F-47F9-8CA5-E67EEE737BB9}" type="slidenum">
              <a:rPr lang="tr-TR" smtClean="0"/>
              <a:t>111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471151056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63CD9A-281F-47F9-8CA5-E67EEE737BB9}" type="slidenum">
              <a:rPr lang="tr-TR" smtClean="0"/>
              <a:t>112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514587372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63CD9A-281F-47F9-8CA5-E67EEE737BB9}" type="slidenum">
              <a:rPr lang="tr-TR" smtClean="0"/>
              <a:t>113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234819295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63CD9A-281F-47F9-8CA5-E67EEE737BB9}" type="slidenum">
              <a:rPr lang="tr-TR" smtClean="0"/>
              <a:t>114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834928878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63CD9A-281F-47F9-8CA5-E67EEE737BB9}" type="slidenum">
              <a:rPr lang="tr-TR" smtClean="0"/>
              <a:t>115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606299369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63CD9A-281F-47F9-8CA5-E67EEE737BB9}" type="slidenum">
              <a:rPr lang="tr-TR" smtClean="0"/>
              <a:t>116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86306949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63CD9A-281F-47F9-8CA5-E67EEE737BB9}" type="slidenum">
              <a:rPr lang="tr-TR" smtClean="0"/>
              <a:t>117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724602650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63CD9A-281F-47F9-8CA5-E67EEE737BB9}" type="slidenum">
              <a:rPr lang="tr-TR" smtClean="0"/>
              <a:t>118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645267658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63CD9A-281F-47F9-8CA5-E67EEE737BB9}" type="slidenum">
              <a:rPr lang="tr-TR" smtClean="0"/>
              <a:t>119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8027797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63CD9A-281F-47F9-8CA5-E67EEE737BB9}" type="slidenum">
              <a:rPr lang="tr-TR" smtClean="0"/>
              <a:t>12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72795733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63CD9A-281F-47F9-8CA5-E67EEE737BB9}" type="slidenum">
              <a:rPr lang="tr-TR" smtClean="0"/>
              <a:t>120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055932195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63CD9A-281F-47F9-8CA5-E67EEE737BB9}" type="slidenum">
              <a:rPr lang="tr-TR" smtClean="0"/>
              <a:t>121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129479500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63CD9A-281F-47F9-8CA5-E67EEE737BB9}" type="slidenum">
              <a:rPr lang="tr-TR" smtClean="0"/>
              <a:t>122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134333023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63CD9A-281F-47F9-8CA5-E67EEE737BB9}" type="slidenum">
              <a:rPr lang="tr-TR" smtClean="0"/>
              <a:t>123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845756212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63CD9A-281F-47F9-8CA5-E67EEE737BB9}" type="slidenum">
              <a:rPr lang="tr-TR" smtClean="0"/>
              <a:t>124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90574884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63CD9A-281F-47F9-8CA5-E67EEE737BB9}" type="slidenum">
              <a:rPr lang="tr-TR" smtClean="0"/>
              <a:t>125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653156400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63CD9A-281F-47F9-8CA5-E67EEE737BB9}" type="slidenum">
              <a:rPr lang="tr-TR" smtClean="0"/>
              <a:t>126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42986343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63CD9A-281F-47F9-8CA5-E67EEE737BB9}" type="slidenum">
              <a:rPr lang="tr-TR" smtClean="0"/>
              <a:t>127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866163340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63CD9A-281F-47F9-8CA5-E67EEE737BB9}" type="slidenum">
              <a:rPr lang="tr-TR" smtClean="0"/>
              <a:t>128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453513427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63CD9A-281F-47F9-8CA5-E67EEE737BB9}" type="slidenum">
              <a:rPr lang="tr-TR" smtClean="0"/>
              <a:t>129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2098151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63CD9A-281F-47F9-8CA5-E67EEE737BB9}" type="slidenum">
              <a:rPr lang="tr-TR" smtClean="0"/>
              <a:t>13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658657630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63CD9A-281F-47F9-8CA5-E67EEE737BB9}" type="slidenum">
              <a:rPr lang="tr-TR" smtClean="0"/>
              <a:t>130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347115569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63CD9A-281F-47F9-8CA5-E67EEE737BB9}" type="slidenum">
              <a:rPr lang="tr-TR" smtClean="0"/>
              <a:t>131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224450313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63CD9A-281F-47F9-8CA5-E67EEE737BB9}" type="slidenum">
              <a:rPr lang="tr-TR" smtClean="0"/>
              <a:t>132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458269449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63CD9A-281F-47F9-8CA5-E67EEE737BB9}" type="slidenum">
              <a:rPr lang="tr-TR" smtClean="0"/>
              <a:t>133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390418314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63CD9A-281F-47F9-8CA5-E67EEE737BB9}" type="slidenum">
              <a:rPr lang="tr-TR" smtClean="0"/>
              <a:t>134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200502580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63CD9A-281F-47F9-8CA5-E67EEE737BB9}" type="slidenum">
              <a:rPr lang="tr-TR" smtClean="0"/>
              <a:t>135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550885569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63CD9A-281F-47F9-8CA5-E67EEE737BB9}" type="slidenum">
              <a:rPr lang="tr-TR" smtClean="0"/>
              <a:t>136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435581953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63CD9A-281F-47F9-8CA5-E67EEE737BB9}" type="slidenum">
              <a:rPr lang="tr-TR" smtClean="0"/>
              <a:t>137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006870961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63CD9A-281F-47F9-8CA5-E67EEE737BB9}" type="slidenum">
              <a:rPr lang="tr-TR" smtClean="0"/>
              <a:t>138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250437514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63CD9A-281F-47F9-8CA5-E67EEE737BB9}" type="slidenum">
              <a:rPr lang="tr-TR" smtClean="0"/>
              <a:t>139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985238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63CD9A-281F-47F9-8CA5-E67EEE737BB9}" type="slidenum">
              <a:rPr lang="tr-TR" smtClean="0"/>
              <a:t>14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306216387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63CD9A-281F-47F9-8CA5-E67EEE737BB9}" type="slidenum">
              <a:rPr lang="tr-TR" smtClean="0"/>
              <a:t>140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727518806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63CD9A-281F-47F9-8CA5-E67EEE737BB9}" type="slidenum">
              <a:rPr lang="tr-TR" smtClean="0"/>
              <a:t>141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556759086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63CD9A-281F-47F9-8CA5-E67EEE737BB9}" type="slidenum">
              <a:rPr lang="tr-TR" smtClean="0"/>
              <a:t>142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140494829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63CD9A-281F-47F9-8CA5-E67EEE737BB9}" type="slidenum">
              <a:rPr lang="tr-TR" smtClean="0"/>
              <a:t>143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551497000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63CD9A-281F-47F9-8CA5-E67EEE737BB9}" type="slidenum">
              <a:rPr lang="tr-TR" smtClean="0"/>
              <a:t>144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29794513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63CD9A-281F-47F9-8CA5-E67EEE737BB9}" type="slidenum">
              <a:rPr lang="tr-TR" smtClean="0"/>
              <a:t>145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993061890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63CD9A-281F-47F9-8CA5-E67EEE737BB9}" type="slidenum">
              <a:rPr lang="tr-TR" smtClean="0"/>
              <a:t>146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285255201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63CD9A-281F-47F9-8CA5-E67EEE737BB9}" type="slidenum">
              <a:rPr lang="tr-TR" smtClean="0"/>
              <a:t>147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080301237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63CD9A-281F-47F9-8CA5-E67EEE737BB9}" type="slidenum">
              <a:rPr lang="tr-TR" smtClean="0"/>
              <a:t>148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290782517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63CD9A-281F-47F9-8CA5-E67EEE737BB9}" type="slidenum">
              <a:rPr lang="tr-TR" smtClean="0"/>
              <a:t>149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4120648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63CD9A-281F-47F9-8CA5-E67EEE737BB9}" type="slidenum">
              <a:rPr lang="tr-TR" smtClean="0"/>
              <a:t>15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562385240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63CD9A-281F-47F9-8CA5-E67EEE737BB9}" type="slidenum">
              <a:rPr lang="tr-TR" smtClean="0"/>
              <a:t>150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031844506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63CD9A-281F-47F9-8CA5-E67EEE737BB9}" type="slidenum">
              <a:rPr lang="tr-TR" smtClean="0"/>
              <a:t>151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957604537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63CD9A-281F-47F9-8CA5-E67EEE737BB9}" type="slidenum">
              <a:rPr lang="tr-TR" smtClean="0"/>
              <a:t>152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18159501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63CD9A-281F-47F9-8CA5-E67EEE737BB9}" type="slidenum">
              <a:rPr lang="tr-TR" smtClean="0"/>
              <a:t>153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317172975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63CD9A-281F-47F9-8CA5-E67EEE737BB9}" type="slidenum">
              <a:rPr lang="tr-TR" smtClean="0"/>
              <a:t>154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858778869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63CD9A-281F-47F9-8CA5-E67EEE737BB9}" type="slidenum">
              <a:rPr lang="tr-TR" smtClean="0"/>
              <a:t>155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375584211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63CD9A-281F-47F9-8CA5-E67EEE737BB9}" type="slidenum">
              <a:rPr lang="tr-TR" smtClean="0"/>
              <a:t>156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219776387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63CD9A-281F-47F9-8CA5-E67EEE737BB9}" type="slidenum">
              <a:rPr lang="tr-TR" smtClean="0"/>
              <a:t>158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2810049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63CD9A-281F-47F9-8CA5-E67EEE737BB9}" type="slidenum">
              <a:rPr lang="tr-TR" smtClean="0"/>
              <a:t>16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6799168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63CD9A-281F-47F9-8CA5-E67EEE737BB9}" type="slidenum">
              <a:rPr lang="tr-TR" smtClean="0"/>
              <a:t>17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6764358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63CD9A-281F-47F9-8CA5-E67EEE737BB9}" type="slidenum">
              <a:rPr lang="tr-TR" smtClean="0"/>
              <a:t>18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96522753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63CD9A-281F-47F9-8CA5-E67EEE737BB9}" type="slidenum">
              <a:rPr lang="tr-TR" smtClean="0"/>
              <a:t>19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0186786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63CD9A-281F-47F9-8CA5-E67EEE737BB9}" type="slidenum">
              <a:rPr lang="tr-TR" smtClean="0"/>
              <a:t>2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43589787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63CD9A-281F-47F9-8CA5-E67EEE737BB9}" type="slidenum">
              <a:rPr lang="tr-TR" smtClean="0"/>
              <a:t>20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53515761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63CD9A-281F-47F9-8CA5-E67EEE737BB9}" type="slidenum">
              <a:rPr lang="tr-TR" smtClean="0"/>
              <a:t>21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6103345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63CD9A-281F-47F9-8CA5-E67EEE737BB9}" type="slidenum">
              <a:rPr lang="tr-TR" smtClean="0"/>
              <a:t>22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57326337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63CD9A-281F-47F9-8CA5-E67EEE737BB9}" type="slidenum">
              <a:rPr lang="tr-TR" smtClean="0"/>
              <a:t>23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09326264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63CD9A-281F-47F9-8CA5-E67EEE737BB9}" type="slidenum">
              <a:rPr lang="tr-TR" smtClean="0"/>
              <a:t>24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88309268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63CD9A-281F-47F9-8CA5-E67EEE737BB9}" type="slidenum">
              <a:rPr lang="tr-TR" smtClean="0"/>
              <a:t>25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54612095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63CD9A-281F-47F9-8CA5-E67EEE737BB9}" type="slidenum">
              <a:rPr lang="tr-TR" smtClean="0"/>
              <a:t>26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3333705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63CD9A-281F-47F9-8CA5-E67EEE737BB9}" type="slidenum">
              <a:rPr lang="tr-TR" smtClean="0"/>
              <a:t>27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55502311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63CD9A-281F-47F9-8CA5-E67EEE737BB9}" type="slidenum">
              <a:rPr lang="tr-TR" smtClean="0"/>
              <a:t>28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147474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63CD9A-281F-47F9-8CA5-E67EEE737BB9}" type="slidenum">
              <a:rPr lang="tr-TR" smtClean="0"/>
              <a:t>29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124651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63CD9A-281F-47F9-8CA5-E67EEE737BB9}" type="slidenum">
              <a:rPr lang="tr-TR" smtClean="0"/>
              <a:t>3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79941774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63CD9A-281F-47F9-8CA5-E67EEE737BB9}" type="slidenum">
              <a:rPr lang="tr-TR" smtClean="0"/>
              <a:t>30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5654594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63CD9A-281F-47F9-8CA5-E67EEE737BB9}" type="slidenum">
              <a:rPr lang="tr-TR" smtClean="0"/>
              <a:t>31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37618510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63CD9A-281F-47F9-8CA5-E67EEE737BB9}" type="slidenum">
              <a:rPr lang="tr-TR" smtClean="0"/>
              <a:t>32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01566213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63CD9A-281F-47F9-8CA5-E67EEE737BB9}" type="slidenum">
              <a:rPr lang="tr-TR" smtClean="0"/>
              <a:t>33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6289736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63CD9A-281F-47F9-8CA5-E67EEE737BB9}" type="slidenum">
              <a:rPr lang="tr-TR" smtClean="0"/>
              <a:t>34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61560564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63CD9A-281F-47F9-8CA5-E67EEE737BB9}" type="slidenum">
              <a:rPr lang="tr-TR" smtClean="0"/>
              <a:t>35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81740574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63CD9A-281F-47F9-8CA5-E67EEE737BB9}" type="slidenum">
              <a:rPr lang="tr-TR" smtClean="0"/>
              <a:t>36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6293628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63CD9A-281F-47F9-8CA5-E67EEE737BB9}" type="slidenum">
              <a:rPr lang="tr-TR" smtClean="0"/>
              <a:t>37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7105931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63CD9A-281F-47F9-8CA5-E67EEE737BB9}" type="slidenum">
              <a:rPr lang="tr-TR" smtClean="0"/>
              <a:t>38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74585774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63CD9A-281F-47F9-8CA5-E67EEE737BB9}" type="slidenum">
              <a:rPr lang="tr-TR" smtClean="0"/>
              <a:t>39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9223163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63CD9A-281F-47F9-8CA5-E67EEE737BB9}" type="slidenum">
              <a:rPr lang="tr-TR" smtClean="0"/>
              <a:t>4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10633408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63CD9A-281F-47F9-8CA5-E67EEE737BB9}" type="slidenum">
              <a:rPr lang="tr-TR" smtClean="0"/>
              <a:t>40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14720957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63CD9A-281F-47F9-8CA5-E67EEE737BB9}" type="slidenum">
              <a:rPr lang="tr-TR" smtClean="0"/>
              <a:t>41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13836135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63CD9A-281F-47F9-8CA5-E67EEE737BB9}" type="slidenum">
              <a:rPr lang="tr-TR" smtClean="0"/>
              <a:t>42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90669181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63CD9A-281F-47F9-8CA5-E67EEE737BB9}" type="slidenum">
              <a:rPr lang="tr-TR" smtClean="0"/>
              <a:t>43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72771332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63CD9A-281F-47F9-8CA5-E67EEE737BB9}" type="slidenum">
              <a:rPr lang="tr-TR" smtClean="0"/>
              <a:t>44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28992763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63CD9A-281F-47F9-8CA5-E67EEE737BB9}" type="slidenum">
              <a:rPr lang="tr-TR" smtClean="0"/>
              <a:t>45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79944978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63CD9A-281F-47F9-8CA5-E67EEE737BB9}" type="slidenum">
              <a:rPr lang="tr-TR" smtClean="0"/>
              <a:t>46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65651361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63CD9A-281F-47F9-8CA5-E67EEE737BB9}" type="slidenum">
              <a:rPr lang="tr-TR" smtClean="0"/>
              <a:t>47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80870818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63CD9A-281F-47F9-8CA5-E67EEE737BB9}" type="slidenum">
              <a:rPr lang="tr-TR" smtClean="0"/>
              <a:t>48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2101334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63CD9A-281F-47F9-8CA5-E67EEE737BB9}" type="slidenum">
              <a:rPr lang="tr-TR" smtClean="0"/>
              <a:t>49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4683384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63CD9A-281F-47F9-8CA5-E67EEE737BB9}" type="slidenum">
              <a:rPr lang="tr-TR" smtClean="0"/>
              <a:t>5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19829493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63CD9A-281F-47F9-8CA5-E67EEE737BB9}" type="slidenum">
              <a:rPr lang="tr-TR" smtClean="0"/>
              <a:t>50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25271672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63CD9A-281F-47F9-8CA5-E67EEE737BB9}" type="slidenum">
              <a:rPr lang="tr-TR" smtClean="0"/>
              <a:t>51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94934562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63CD9A-281F-47F9-8CA5-E67EEE737BB9}" type="slidenum">
              <a:rPr lang="tr-TR" smtClean="0"/>
              <a:t>52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72332836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63CD9A-281F-47F9-8CA5-E67EEE737BB9}" type="slidenum">
              <a:rPr lang="tr-TR" smtClean="0"/>
              <a:t>53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24572003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63CD9A-281F-47F9-8CA5-E67EEE737BB9}" type="slidenum">
              <a:rPr lang="tr-TR" smtClean="0"/>
              <a:t>54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61554507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63CD9A-281F-47F9-8CA5-E67EEE737BB9}" type="slidenum">
              <a:rPr lang="tr-TR" smtClean="0"/>
              <a:t>55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30342026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63CD9A-281F-47F9-8CA5-E67EEE737BB9}" type="slidenum">
              <a:rPr lang="tr-TR" smtClean="0"/>
              <a:t>56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3104949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63CD9A-281F-47F9-8CA5-E67EEE737BB9}" type="slidenum">
              <a:rPr lang="tr-TR" smtClean="0"/>
              <a:t>57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67492032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63CD9A-281F-47F9-8CA5-E67EEE737BB9}" type="slidenum">
              <a:rPr lang="tr-TR" smtClean="0"/>
              <a:t>58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92997060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63CD9A-281F-47F9-8CA5-E67EEE737BB9}" type="slidenum">
              <a:rPr lang="tr-TR" smtClean="0"/>
              <a:t>59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1184420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63CD9A-281F-47F9-8CA5-E67EEE737BB9}" type="slidenum">
              <a:rPr lang="tr-TR" smtClean="0"/>
              <a:t>6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10625860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63CD9A-281F-47F9-8CA5-E67EEE737BB9}" type="slidenum">
              <a:rPr lang="tr-TR" smtClean="0"/>
              <a:t>60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14394250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63CD9A-281F-47F9-8CA5-E67EEE737BB9}" type="slidenum">
              <a:rPr lang="tr-TR" smtClean="0"/>
              <a:t>61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59973710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63CD9A-281F-47F9-8CA5-E67EEE737BB9}" type="slidenum">
              <a:rPr lang="tr-TR" smtClean="0"/>
              <a:t>62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45566929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63CD9A-281F-47F9-8CA5-E67EEE737BB9}" type="slidenum">
              <a:rPr lang="tr-TR" smtClean="0"/>
              <a:t>63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645247930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63CD9A-281F-47F9-8CA5-E67EEE737BB9}" type="slidenum">
              <a:rPr lang="tr-TR" smtClean="0"/>
              <a:t>64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749337192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63CD9A-281F-47F9-8CA5-E67EEE737BB9}" type="slidenum">
              <a:rPr lang="tr-TR" smtClean="0"/>
              <a:t>65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544589133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63CD9A-281F-47F9-8CA5-E67EEE737BB9}" type="slidenum">
              <a:rPr lang="tr-TR" smtClean="0"/>
              <a:t>66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60930989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63CD9A-281F-47F9-8CA5-E67EEE737BB9}" type="slidenum">
              <a:rPr lang="tr-TR" smtClean="0"/>
              <a:t>67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527593142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63CD9A-281F-47F9-8CA5-E67EEE737BB9}" type="slidenum">
              <a:rPr lang="tr-TR" smtClean="0"/>
              <a:t>68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880959177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63CD9A-281F-47F9-8CA5-E67EEE737BB9}" type="slidenum">
              <a:rPr lang="tr-TR" smtClean="0"/>
              <a:t>69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8025395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63CD9A-281F-47F9-8CA5-E67EEE737BB9}" type="slidenum">
              <a:rPr lang="tr-TR" smtClean="0"/>
              <a:t>7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11013666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63CD9A-281F-47F9-8CA5-E67EEE737BB9}" type="slidenum">
              <a:rPr lang="tr-TR" smtClean="0"/>
              <a:t>70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840470486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63CD9A-281F-47F9-8CA5-E67EEE737BB9}" type="slidenum">
              <a:rPr lang="tr-TR" smtClean="0"/>
              <a:t>71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805827915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63CD9A-281F-47F9-8CA5-E67EEE737BB9}" type="slidenum">
              <a:rPr lang="tr-TR" smtClean="0"/>
              <a:t>72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951405560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63CD9A-281F-47F9-8CA5-E67EEE737BB9}" type="slidenum">
              <a:rPr lang="tr-TR" smtClean="0"/>
              <a:t>73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25102949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63CD9A-281F-47F9-8CA5-E67EEE737BB9}" type="slidenum">
              <a:rPr lang="tr-TR" smtClean="0"/>
              <a:t>74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245347527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63CD9A-281F-47F9-8CA5-E67EEE737BB9}" type="slidenum">
              <a:rPr lang="tr-TR" smtClean="0"/>
              <a:t>75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319291399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63CD9A-281F-47F9-8CA5-E67EEE737BB9}" type="slidenum">
              <a:rPr lang="tr-TR" smtClean="0"/>
              <a:t>76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031675076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63CD9A-281F-47F9-8CA5-E67EEE737BB9}" type="slidenum">
              <a:rPr lang="tr-TR" smtClean="0"/>
              <a:t>77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645048898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63CD9A-281F-47F9-8CA5-E67EEE737BB9}" type="slidenum">
              <a:rPr lang="tr-TR" smtClean="0"/>
              <a:t>78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48726138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63CD9A-281F-47F9-8CA5-E67EEE737BB9}" type="slidenum">
              <a:rPr lang="tr-TR" smtClean="0"/>
              <a:t>79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3038731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63CD9A-281F-47F9-8CA5-E67EEE737BB9}" type="slidenum">
              <a:rPr lang="tr-TR" smtClean="0"/>
              <a:t>8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178643095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63CD9A-281F-47F9-8CA5-E67EEE737BB9}" type="slidenum">
              <a:rPr lang="tr-TR" smtClean="0"/>
              <a:t>80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171070946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63CD9A-281F-47F9-8CA5-E67EEE737BB9}" type="slidenum">
              <a:rPr lang="tr-TR" smtClean="0"/>
              <a:t>81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443082570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63CD9A-281F-47F9-8CA5-E67EEE737BB9}" type="slidenum">
              <a:rPr lang="tr-TR" smtClean="0"/>
              <a:t>82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4173547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63CD9A-281F-47F9-8CA5-E67EEE737BB9}" type="slidenum">
              <a:rPr lang="tr-TR" smtClean="0"/>
              <a:t>83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453096374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63CD9A-281F-47F9-8CA5-E67EEE737BB9}" type="slidenum">
              <a:rPr lang="tr-TR" smtClean="0"/>
              <a:t>84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005105864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63CD9A-281F-47F9-8CA5-E67EEE737BB9}" type="slidenum">
              <a:rPr lang="tr-TR" smtClean="0"/>
              <a:t>85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868592963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63CD9A-281F-47F9-8CA5-E67EEE737BB9}" type="slidenum">
              <a:rPr lang="tr-TR" smtClean="0"/>
              <a:t>86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683838768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63CD9A-281F-47F9-8CA5-E67EEE737BB9}" type="slidenum">
              <a:rPr lang="tr-TR" smtClean="0"/>
              <a:t>87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86177899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63CD9A-281F-47F9-8CA5-E67EEE737BB9}" type="slidenum">
              <a:rPr lang="tr-TR" smtClean="0"/>
              <a:t>88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623893605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63CD9A-281F-47F9-8CA5-E67EEE737BB9}" type="slidenum">
              <a:rPr lang="tr-TR" smtClean="0"/>
              <a:t>89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2522019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63CD9A-281F-47F9-8CA5-E67EEE737BB9}" type="slidenum">
              <a:rPr lang="tr-TR" smtClean="0"/>
              <a:t>9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638415668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63CD9A-281F-47F9-8CA5-E67EEE737BB9}" type="slidenum">
              <a:rPr lang="tr-TR" smtClean="0"/>
              <a:t>90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541985798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63CD9A-281F-47F9-8CA5-E67EEE737BB9}" type="slidenum">
              <a:rPr lang="tr-TR" smtClean="0"/>
              <a:t>91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260084979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63CD9A-281F-47F9-8CA5-E67EEE737BB9}" type="slidenum">
              <a:rPr lang="tr-TR" smtClean="0"/>
              <a:t>92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334687422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63CD9A-281F-47F9-8CA5-E67EEE737BB9}" type="slidenum">
              <a:rPr lang="tr-TR" smtClean="0"/>
              <a:t>93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379737102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63CD9A-281F-47F9-8CA5-E67EEE737BB9}" type="slidenum">
              <a:rPr lang="tr-TR" smtClean="0"/>
              <a:t>94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237481141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63CD9A-281F-47F9-8CA5-E67EEE737BB9}" type="slidenum">
              <a:rPr lang="tr-TR" smtClean="0"/>
              <a:t>95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083196215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63CD9A-281F-47F9-8CA5-E67EEE737BB9}" type="slidenum">
              <a:rPr lang="tr-TR" smtClean="0"/>
              <a:t>96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530155134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63CD9A-281F-47F9-8CA5-E67EEE737BB9}" type="slidenum">
              <a:rPr lang="tr-TR" smtClean="0"/>
              <a:t>97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451128981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63CD9A-281F-47F9-8CA5-E67EEE737BB9}" type="slidenum">
              <a:rPr lang="tr-TR" smtClean="0"/>
              <a:t>98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275178808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63CD9A-281F-47F9-8CA5-E67EEE737BB9}" type="slidenum">
              <a:rPr lang="tr-TR" smtClean="0"/>
              <a:t>99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0979880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Alt Başlık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 smtClean="0"/>
              <a:t>Asıl alt başlık stilini düzenlemek için tıklatın</a:t>
            </a:r>
            <a:endParaRPr lang="tr-TR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5306C-A559-4B00-9687-AA48A6B58F4B}" type="datetimeFigureOut">
              <a:rPr lang="tr-TR" smtClean="0"/>
              <a:t>02.05.2020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1FBB1B-9887-4449-A398-07206EDC3D6F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5937539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,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Dikey Metin Yer Tutucusu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5306C-A559-4B00-9687-AA48A6B58F4B}" type="datetimeFigureOut">
              <a:rPr lang="tr-TR" smtClean="0"/>
              <a:t>02.05.2020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1FBB1B-9887-4449-A398-07206EDC3D6F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8586500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Dikey Metin Yer Tutucusu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5306C-A559-4B00-9687-AA48A6B58F4B}" type="datetimeFigureOut">
              <a:rPr lang="tr-TR" smtClean="0"/>
              <a:t>02.05.2020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1FBB1B-9887-4449-A398-07206EDC3D6F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387728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5306C-A559-4B00-9687-AA48A6B58F4B}" type="datetimeFigureOut">
              <a:rPr lang="tr-TR" smtClean="0"/>
              <a:t>02.05.2020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1FBB1B-9887-4449-A398-07206EDC3D6F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6650148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5306C-A559-4B00-9687-AA48A6B58F4B}" type="datetimeFigureOut">
              <a:rPr lang="tr-TR" smtClean="0"/>
              <a:t>02.05.2020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1FBB1B-9887-4449-A398-07206EDC3D6F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7947469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İçerik Yer Tutucus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5306C-A559-4B00-9687-AA48A6B58F4B}" type="datetimeFigureOut">
              <a:rPr lang="tr-TR" smtClean="0"/>
              <a:t>02.05.2020</a:t>
            </a:fld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1FBB1B-9887-4449-A398-07206EDC3D6F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4970951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4" name="İçerik Yer Tutucus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5" name="Metin Yer Tutucusu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6" name="İçerik Yer Tutucus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7" name="Veri Yer Tutucusu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5306C-A559-4B00-9687-AA48A6B58F4B}" type="datetimeFigureOut">
              <a:rPr lang="tr-TR" smtClean="0"/>
              <a:t>02.05.2020</a:t>
            </a:fld>
            <a:endParaRPr lang="tr-TR"/>
          </a:p>
        </p:txBody>
      </p:sp>
      <p:sp>
        <p:nvSpPr>
          <p:cNvPr id="8" name="Altbilgi Yer Tutucusu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ayt Numarası Yer Tutucus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1FBB1B-9887-4449-A398-07206EDC3D6F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8726907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Veri Yer Tutucusu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5306C-A559-4B00-9687-AA48A6B58F4B}" type="datetimeFigureOut">
              <a:rPr lang="tr-TR" smtClean="0"/>
              <a:t>02.05.2020</a:t>
            </a:fld>
            <a:endParaRPr lang="tr-TR"/>
          </a:p>
        </p:txBody>
      </p:sp>
      <p:sp>
        <p:nvSpPr>
          <p:cNvPr id="4" name="Altbilgi Yer Tutucusu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ayt Numarası Yer Tutucus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1FBB1B-9887-4449-A398-07206EDC3D6F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9590024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5306C-A559-4B00-9687-AA48A6B58F4B}" type="datetimeFigureOut">
              <a:rPr lang="tr-TR" smtClean="0"/>
              <a:t>02.05.2020</a:t>
            </a:fld>
            <a:endParaRPr lang="tr-TR"/>
          </a:p>
        </p:txBody>
      </p:sp>
      <p:sp>
        <p:nvSpPr>
          <p:cNvPr id="3" name="Altbilgi Yer Tutucusu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1FBB1B-9887-4449-A398-07206EDC3D6F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426351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Metin Yer Tutucusu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5306C-A559-4B00-9687-AA48A6B58F4B}" type="datetimeFigureOut">
              <a:rPr lang="tr-TR" smtClean="0"/>
              <a:t>02.05.2020</a:t>
            </a:fld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1FBB1B-9887-4449-A398-07206EDC3D6F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9948999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Resim Yer Tutucusu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Metin Yer Tutucusu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5306C-A559-4B00-9687-AA48A6B58F4B}" type="datetimeFigureOut">
              <a:rPr lang="tr-TR" smtClean="0"/>
              <a:t>02.05.2020</a:t>
            </a:fld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1FBB1B-9887-4449-A398-07206EDC3D6F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956736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15306C-A559-4B00-9687-AA48A6B58F4B}" type="datetimeFigureOut">
              <a:rPr lang="tr-TR" smtClean="0"/>
              <a:t>02.05.2020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1FBB1B-9887-4449-A398-07206EDC3D6F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0435952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3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5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7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121.png"/><Relationship Id="rId4" Type="http://schemas.openxmlformats.org/officeDocument/2006/relationships/notesSlide" Target="../notesSlides/notesSlide133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4.pn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6.pn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6.pn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2.pn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4.pn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6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emf"/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8.emf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1.emf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6.png"/><Relationship Id="rId4" Type="http://schemas.openxmlformats.org/officeDocument/2006/relationships/image" Target="../media/image145.png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0.png"/><Relationship Id="rId4" Type="http://schemas.openxmlformats.org/officeDocument/2006/relationships/image" Target="../media/image149.png"/></Relationships>
</file>

<file path=ppt/slides/_rels/slide1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png"/><Relationship Id="rId3" Type="http://schemas.openxmlformats.org/officeDocument/2006/relationships/image" Target="../media/image151.png"/><Relationship Id="rId7" Type="http://schemas.openxmlformats.org/officeDocument/2006/relationships/image" Target="../media/image155.png"/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4.png"/><Relationship Id="rId5" Type="http://schemas.openxmlformats.org/officeDocument/2006/relationships/image" Target="../media/image153.png"/><Relationship Id="rId4" Type="http://schemas.openxmlformats.org/officeDocument/2006/relationships/image" Target="../media/image152.png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8.png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emf"/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4" Type="http://schemas.openxmlformats.org/officeDocument/2006/relationships/image" Target="../media/image160.png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3.png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7.png"/><Relationship Id="rId4" Type="http://schemas.openxmlformats.org/officeDocument/2006/relationships/image" Target="../media/image166.png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4" Type="http://schemas.openxmlformats.org/officeDocument/2006/relationships/image" Target="../media/image169.png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4" Type="http://schemas.openxmlformats.org/officeDocument/2006/relationships/image" Target="../media/image170.png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4" Type="http://schemas.openxmlformats.org/officeDocument/2006/relationships/image" Target="../media/image171.png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gif"/><Relationship Id="rId1" Type="http://schemas.microsoft.com/office/2007/relationships/media" Target="../media/media1.gif"/><Relationship Id="rId5" Type="http://schemas.openxmlformats.org/officeDocument/2006/relationships/image" Target="../media/image25.png"/><Relationship Id="rId4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gif"/><Relationship Id="rId1" Type="http://schemas.microsoft.com/office/2007/relationships/media" Target="../media/media2.gif"/><Relationship Id="rId5" Type="http://schemas.openxmlformats.org/officeDocument/2006/relationships/image" Target="../media/image48.png"/><Relationship Id="rId4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tionary.org/wiki/%E2%88%91" TargetMode="External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tionary.org/wiki/%E2%88%91" TargetMode="External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gif"/><Relationship Id="rId1" Type="http://schemas.microsoft.com/office/2007/relationships/media" Target="../media/media3.gif"/><Relationship Id="rId5" Type="http://schemas.openxmlformats.org/officeDocument/2006/relationships/image" Target="../media/image58.png"/><Relationship Id="rId4" Type="http://schemas.openxmlformats.org/officeDocument/2006/relationships/notesSlide" Target="../notesSlides/notesSlide6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gif"/><Relationship Id="rId1" Type="http://schemas.microsoft.com/office/2007/relationships/media" Target="../media/media4.gif"/><Relationship Id="rId5" Type="http://schemas.openxmlformats.org/officeDocument/2006/relationships/image" Target="../media/image80.png"/><Relationship Id="rId4" Type="http://schemas.openxmlformats.org/officeDocument/2006/relationships/notesSlide" Target="../notesSlides/notesSlide8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gif"/><Relationship Id="rId1" Type="http://schemas.microsoft.com/office/2007/relationships/media" Target="../media/media5.gif"/><Relationship Id="rId5" Type="http://schemas.openxmlformats.org/officeDocument/2006/relationships/image" Target="../media/image81.png"/><Relationship Id="rId4" Type="http://schemas.openxmlformats.org/officeDocument/2006/relationships/notesSlide" Target="../notesSlides/notesSlide84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tr-TR" dirty="0" smtClean="0"/>
              <a:t>Makine Öğrenimi II</a:t>
            </a:r>
            <a:endParaRPr lang="tr-TR" dirty="0"/>
          </a:p>
        </p:txBody>
      </p:sp>
      <p:sp>
        <p:nvSpPr>
          <p:cNvPr id="3" name="Alt Başlık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4178256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138769" y="4351283"/>
            <a:ext cx="11280228" cy="1930784"/>
          </a:xfrm>
        </p:spPr>
        <p:txBody>
          <a:bodyPr/>
          <a:lstStyle/>
          <a:p>
            <a:r>
              <a:rPr lang="tr-TR" dirty="0" smtClean="0"/>
              <a:t>Görüldüğü gibi kırmızı ve mavi gruplar hem gelir hem borç açısından veriyi farklı sınıflamıştır. </a:t>
            </a:r>
          </a:p>
          <a:p>
            <a:r>
              <a:rPr lang="tr-TR" dirty="0" smtClean="0"/>
              <a:t>Kırmızıdakiler yüksek gelir ve yüksek borç olarak sınıflanmıştır.</a:t>
            </a:r>
          </a:p>
          <a:p>
            <a:r>
              <a:rPr lang="tr-TR" dirty="0" smtClean="0"/>
              <a:t>Mavi gruptakiler yüksek gelir düşük borç olarak sınıflanmıştır. </a:t>
            </a:r>
            <a:endParaRPr lang="tr-TR" dirty="0"/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6125" y="80210"/>
            <a:ext cx="4985516" cy="3884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04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4076" y="940279"/>
            <a:ext cx="8814447" cy="4787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942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0" y="0"/>
            <a:ext cx="12078586" cy="6858000"/>
          </a:xfrm>
        </p:spPr>
        <p:txBody>
          <a:bodyPr>
            <a:normAutofit/>
          </a:bodyPr>
          <a:lstStyle/>
          <a:p>
            <a:r>
              <a:rPr lang="tr-TR" dirty="0" smtClean="0"/>
              <a:t>DBCSAN algoritmasını anlayabilmek için 3 tanımı yapmalıyız:</a:t>
            </a:r>
          </a:p>
          <a:p>
            <a:endParaRPr lang="en-US" dirty="0"/>
          </a:p>
          <a:p>
            <a:r>
              <a:rPr lang="en-US" dirty="0" smtClean="0"/>
              <a:t>    </a:t>
            </a:r>
            <a:r>
              <a:rPr lang="tr-TR" b="1" dirty="0" smtClean="0"/>
              <a:t>Direkt </a:t>
            </a:r>
            <a:r>
              <a:rPr lang="tr-TR" b="1" dirty="0"/>
              <a:t>Y</a:t>
            </a:r>
            <a:r>
              <a:rPr lang="tr-TR" b="1" dirty="0" smtClean="0"/>
              <a:t>oğunluk Erişimli (</a:t>
            </a:r>
            <a:r>
              <a:rPr lang="en-US" b="1" dirty="0" smtClean="0"/>
              <a:t>Direct </a:t>
            </a:r>
            <a:r>
              <a:rPr lang="en-US" b="1" dirty="0"/>
              <a:t>density </a:t>
            </a:r>
            <a:r>
              <a:rPr lang="en-US" b="1" dirty="0" smtClean="0"/>
              <a:t>reachable</a:t>
            </a:r>
            <a:r>
              <a:rPr lang="tr-TR" b="1" dirty="0" smtClean="0"/>
              <a:t>, DDR)</a:t>
            </a:r>
            <a:r>
              <a:rPr lang="en-US" dirty="0" smtClean="0"/>
              <a:t>: </a:t>
            </a:r>
            <a:r>
              <a:rPr lang="tr-TR" dirty="0" smtClean="0"/>
              <a:t>nokta ‘’A’’ nokta ‘’B’’ tarafından direkt yoğunluk erişimli (DDR) diye tanımlanır eğer nokta ‘’A’’ nokta ‘’B’’ </a:t>
            </a:r>
            <a:r>
              <a:rPr lang="tr-TR" dirty="0" err="1" smtClean="0"/>
              <a:t>nin</a:t>
            </a:r>
            <a:r>
              <a:rPr lang="tr-TR" dirty="0" smtClean="0"/>
              <a:t> </a:t>
            </a:r>
            <a:r>
              <a:rPr lang="en-US" dirty="0" smtClean="0"/>
              <a:t>ϵ</a:t>
            </a:r>
            <a:r>
              <a:rPr lang="tr-TR" dirty="0" smtClean="0"/>
              <a:t> komşuluk yarıçapında ise. </a:t>
            </a:r>
            <a:r>
              <a:rPr lang="tr-TR" b="1" dirty="0" smtClean="0"/>
              <a:t>VE</a:t>
            </a:r>
            <a:r>
              <a:rPr lang="tr-TR" dirty="0" smtClean="0"/>
              <a:t> nokta ‘’B’’ </a:t>
            </a:r>
            <a:r>
              <a:rPr lang="tr-TR" dirty="0" err="1" smtClean="0"/>
              <a:t>core</a:t>
            </a:r>
            <a:r>
              <a:rPr lang="tr-TR" dirty="0" smtClean="0"/>
              <a:t> </a:t>
            </a:r>
            <a:r>
              <a:rPr lang="tr-TR" dirty="0" err="1" smtClean="0"/>
              <a:t>point</a:t>
            </a:r>
            <a:r>
              <a:rPr lang="tr-TR" dirty="0" smtClean="0"/>
              <a:t> ise.</a:t>
            </a:r>
          </a:p>
          <a:p>
            <a:endParaRPr lang="tr-TR" dirty="0" smtClean="0"/>
          </a:p>
          <a:p>
            <a:r>
              <a:rPr lang="tr-TR" b="1" dirty="0" smtClean="0"/>
              <a:t>Yoğunluk Erişimli (</a:t>
            </a:r>
            <a:r>
              <a:rPr lang="en-US" b="1" dirty="0" smtClean="0"/>
              <a:t>Density reachable</a:t>
            </a:r>
            <a:r>
              <a:rPr lang="tr-TR" b="1" dirty="0" smtClean="0"/>
              <a:t>, DR)</a:t>
            </a:r>
            <a:r>
              <a:rPr lang="en-US" dirty="0" smtClean="0"/>
              <a:t>: </a:t>
            </a:r>
            <a:r>
              <a:rPr lang="tr-TR" dirty="0" smtClean="0"/>
              <a:t>nota ‘’A nokta ‘’B’’ tarafından yoğunluk erişimli (DR) olarak tanımlanır, eğer nokta ‘’B’’ den nokta ‘’A’’ ya varan </a:t>
            </a:r>
            <a:r>
              <a:rPr lang="tr-TR" dirty="0" err="1" smtClean="0"/>
              <a:t>core</a:t>
            </a:r>
            <a:r>
              <a:rPr lang="tr-TR" dirty="0" smtClean="0"/>
              <a:t> </a:t>
            </a:r>
            <a:r>
              <a:rPr lang="tr-TR" dirty="0" err="1" smtClean="0"/>
              <a:t>pointler</a:t>
            </a:r>
            <a:r>
              <a:rPr lang="tr-TR" dirty="0" smtClean="0"/>
              <a:t> zinciri var ise. </a:t>
            </a:r>
          </a:p>
          <a:p>
            <a:endParaRPr lang="tr-TR" dirty="0"/>
          </a:p>
          <a:p>
            <a:r>
              <a:rPr lang="tr-TR" b="1" dirty="0" smtClean="0"/>
              <a:t>Yoğunluk Bağlantılı (</a:t>
            </a:r>
            <a:r>
              <a:rPr lang="en-US" b="1" dirty="0" smtClean="0"/>
              <a:t>Density connected</a:t>
            </a:r>
            <a:r>
              <a:rPr lang="tr-TR" b="1" dirty="0" smtClean="0"/>
              <a:t>, DC)</a:t>
            </a:r>
            <a:r>
              <a:rPr lang="en-US" dirty="0" smtClean="0"/>
              <a:t>: </a:t>
            </a:r>
            <a:r>
              <a:rPr lang="tr-TR" dirty="0" smtClean="0"/>
              <a:t>iki nokta ‘’A’’ ve ‘’B’’ yoğunluk bağlantılı olarak tanımlanır, eğer üçüncü bir nokta ‘’C’’ </a:t>
            </a:r>
            <a:r>
              <a:rPr lang="tr-TR" dirty="0" err="1" smtClean="0"/>
              <a:t>core</a:t>
            </a:r>
            <a:r>
              <a:rPr lang="tr-TR" dirty="0" smtClean="0"/>
              <a:t> </a:t>
            </a:r>
            <a:r>
              <a:rPr lang="tr-TR" dirty="0" err="1" smtClean="0"/>
              <a:t>point</a:t>
            </a:r>
            <a:r>
              <a:rPr lang="tr-TR" dirty="0" smtClean="0"/>
              <a:t> ise ve her iki nokta ‘’A’’ ve  nokta ‘’B’’ nokta ‘’C’’ den yoğunluk erişimli (DR) iseler. </a:t>
            </a:r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269149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9833344" y="322595"/>
            <a:ext cx="1968795" cy="1325563"/>
          </a:xfrm>
        </p:spPr>
        <p:txBody>
          <a:bodyPr/>
          <a:lstStyle/>
          <a:p>
            <a:r>
              <a:rPr lang="tr-TR" dirty="0" smtClean="0"/>
              <a:t>Ör: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5369442" y="1796902"/>
            <a:ext cx="5984358" cy="4380061"/>
          </a:xfrm>
        </p:spPr>
        <p:txBody>
          <a:bodyPr>
            <a:normAutofit lnSpcReduction="10000"/>
          </a:bodyPr>
          <a:lstStyle/>
          <a:p>
            <a:endParaRPr lang="tr-TR" dirty="0"/>
          </a:p>
          <a:p>
            <a:r>
              <a:rPr lang="tr-TR" dirty="0" smtClean="0"/>
              <a:t>Veri/nesne/nokta ‘q’  </a:t>
            </a:r>
            <a:r>
              <a:rPr lang="en-US" dirty="0"/>
              <a:t>directly </a:t>
            </a:r>
            <a:r>
              <a:rPr lang="en-US" dirty="0" smtClean="0"/>
              <a:t>density-reachable</a:t>
            </a:r>
            <a:r>
              <a:rPr lang="tr-TR" dirty="0" smtClean="0"/>
              <a:t>, DDR, nokta ‘p’ den eğer;</a:t>
            </a:r>
          </a:p>
          <a:p>
            <a:pPr marL="0" indent="0">
              <a:buNone/>
            </a:pPr>
            <a:r>
              <a:rPr lang="tr-TR" dirty="0" smtClean="0"/>
              <a:t>	- p </a:t>
            </a:r>
            <a:r>
              <a:rPr lang="tr-TR" dirty="0" err="1" smtClean="0"/>
              <a:t>core</a:t>
            </a:r>
            <a:r>
              <a:rPr lang="tr-TR" dirty="0" smtClean="0"/>
              <a:t> </a:t>
            </a:r>
            <a:r>
              <a:rPr lang="tr-TR" dirty="0" err="1" smtClean="0"/>
              <a:t>point</a:t>
            </a:r>
            <a:endParaRPr lang="tr-TR" dirty="0" smtClean="0"/>
          </a:p>
          <a:p>
            <a:pPr marL="0" indent="0">
              <a:buNone/>
            </a:pPr>
            <a:r>
              <a:rPr lang="tr-TR" dirty="0" smtClean="0"/>
              <a:t>	- q noktası p </a:t>
            </a:r>
            <a:r>
              <a:rPr lang="tr-TR" dirty="0" err="1" smtClean="0"/>
              <a:t>nin</a:t>
            </a:r>
            <a:r>
              <a:rPr lang="tr-TR" dirty="0" smtClean="0"/>
              <a:t> 𝜀 yarıçapında</a:t>
            </a:r>
          </a:p>
          <a:p>
            <a:pPr marL="0" indent="0">
              <a:buNone/>
            </a:pPr>
            <a:endParaRPr lang="tr-TR" dirty="0" smtClean="0"/>
          </a:p>
          <a:p>
            <a:r>
              <a:rPr lang="en-US" dirty="0" smtClean="0"/>
              <a:t>q </a:t>
            </a:r>
            <a:r>
              <a:rPr lang="tr-TR" dirty="0" smtClean="0"/>
              <a:t>DDR </a:t>
            </a:r>
            <a:r>
              <a:rPr lang="en-US" dirty="0" smtClean="0"/>
              <a:t>p</a:t>
            </a:r>
            <a:r>
              <a:rPr lang="tr-TR" dirty="0" smtClean="0"/>
              <a:t> noktasından</a:t>
            </a:r>
            <a:endParaRPr lang="en-US" dirty="0"/>
          </a:p>
          <a:p>
            <a:r>
              <a:rPr lang="en-US" dirty="0" smtClean="0"/>
              <a:t> </a:t>
            </a:r>
            <a:r>
              <a:rPr lang="en-US" dirty="0"/>
              <a:t>p </a:t>
            </a:r>
            <a:r>
              <a:rPr lang="tr-TR" dirty="0" smtClean="0"/>
              <a:t>DDR değil </a:t>
            </a:r>
            <a:r>
              <a:rPr lang="en-US" dirty="0" smtClean="0"/>
              <a:t> q</a:t>
            </a:r>
            <a:r>
              <a:rPr lang="tr-TR" dirty="0" smtClean="0"/>
              <a:t> noktasından</a:t>
            </a:r>
            <a:endParaRPr lang="en-US" dirty="0"/>
          </a:p>
          <a:p>
            <a:r>
              <a:rPr lang="en-US" dirty="0" smtClean="0"/>
              <a:t> </a:t>
            </a:r>
            <a:r>
              <a:rPr lang="en-US" dirty="0"/>
              <a:t>Density-reachability </a:t>
            </a:r>
            <a:r>
              <a:rPr lang="tr-TR" dirty="0" smtClean="0"/>
              <a:t>simetriktir.</a:t>
            </a:r>
            <a:endParaRPr lang="tr-TR" dirty="0"/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086" y="2053080"/>
            <a:ext cx="3727485" cy="3867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67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11158870" y="0"/>
            <a:ext cx="1033130" cy="1325563"/>
          </a:xfrm>
        </p:spPr>
        <p:txBody>
          <a:bodyPr/>
          <a:lstStyle/>
          <a:p>
            <a:r>
              <a:rPr lang="tr-TR" dirty="0" smtClean="0"/>
              <a:t>Ör: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5401340" y="1660340"/>
            <a:ext cx="6645348" cy="4516623"/>
          </a:xfrm>
        </p:spPr>
        <p:txBody>
          <a:bodyPr>
            <a:normAutofit/>
          </a:bodyPr>
          <a:lstStyle/>
          <a:p>
            <a:r>
              <a:rPr lang="tr-TR" dirty="0" smtClean="0"/>
              <a:t>Yoğunluk erişimli (</a:t>
            </a:r>
            <a:r>
              <a:rPr lang="en-US" dirty="0" smtClean="0"/>
              <a:t>Density-Reachable</a:t>
            </a:r>
            <a:r>
              <a:rPr lang="tr-TR" dirty="0" smtClean="0"/>
              <a:t>): DDR ve DR</a:t>
            </a:r>
            <a:r>
              <a:rPr lang="en-US" dirty="0" smtClean="0"/>
              <a:t> 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–</a:t>
            </a:r>
            <a:r>
              <a:rPr lang="tr-TR" dirty="0" smtClean="0"/>
              <a:t>Nokta ‘p’ DDR nokta ‘p2’ tarafından</a:t>
            </a:r>
          </a:p>
          <a:p>
            <a:pPr marL="0" indent="0">
              <a:buNone/>
            </a:pPr>
            <a:r>
              <a:rPr lang="en-US" dirty="0" smtClean="0"/>
              <a:t>– </a:t>
            </a:r>
            <a:r>
              <a:rPr lang="tr-TR" dirty="0" smtClean="0"/>
              <a:t>Nokta ‘</a:t>
            </a:r>
            <a:r>
              <a:rPr lang="en-US" dirty="0" smtClean="0"/>
              <a:t>p2</a:t>
            </a:r>
            <a:r>
              <a:rPr lang="tr-TR" dirty="0" smtClean="0"/>
              <a:t>’ DDR </a:t>
            </a:r>
            <a:r>
              <a:rPr lang="en-US" dirty="0" smtClean="0"/>
              <a:t> </a:t>
            </a:r>
            <a:r>
              <a:rPr lang="tr-TR" dirty="0" smtClean="0"/>
              <a:t>nokta ‘p1’ tarafından</a:t>
            </a:r>
          </a:p>
          <a:p>
            <a:pPr marL="0" indent="0">
              <a:buNone/>
            </a:pPr>
            <a:r>
              <a:rPr lang="en-US" dirty="0" smtClean="0"/>
              <a:t>– </a:t>
            </a:r>
            <a:r>
              <a:rPr lang="tr-TR" dirty="0" smtClean="0"/>
              <a:t>Nokta ‘</a:t>
            </a:r>
            <a:r>
              <a:rPr lang="en-US" dirty="0" smtClean="0"/>
              <a:t>p1</a:t>
            </a:r>
            <a:r>
              <a:rPr lang="tr-TR" dirty="0" smtClean="0"/>
              <a:t>’ DDR nokta ‘q’ tarafından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– p </a:t>
            </a:r>
            <a:r>
              <a:rPr lang="tr-TR" dirty="0" smtClean="0">
                <a:sym typeface="Wingdings" panose="05000000000000000000" pitchFamily="2" charset="2"/>
              </a:rPr>
              <a:t></a:t>
            </a:r>
            <a:r>
              <a:rPr lang="en-US" dirty="0" smtClean="0"/>
              <a:t>p2 </a:t>
            </a:r>
            <a:r>
              <a:rPr lang="tr-TR" dirty="0" smtClean="0">
                <a:sym typeface="Wingdings" panose="05000000000000000000" pitchFamily="2" charset="2"/>
              </a:rPr>
              <a:t></a:t>
            </a:r>
            <a:r>
              <a:rPr lang="en-US" dirty="0" smtClean="0"/>
              <a:t>p1 </a:t>
            </a:r>
            <a:r>
              <a:rPr lang="tr-TR" dirty="0" smtClean="0">
                <a:sym typeface="Wingdings" panose="05000000000000000000" pitchFamily="2" charset="2"/>
              </a:rPr>
              <a:t></a:t>
            </a:r>
            <a:r>
              <a:rPr lang="en-US" dirty="0" smtClean="0"/>
              <a:t>q </a:t>
            </a:r>
            <a:r>
              <a:rPr lang="tr-TR" dirty="0" smtClean="0"/>
              <a:t> bir zincir oluştururlar</a:t>
            </a:r>
          </a:p>
          <a:p>
            <a:endParaRPr lang="tr-TR" dirty="0"/>
          </a:p>
          <a:p>
            <a:r>
              <a:rPr lang="tr-TR" dirty="0" smtClean="0"/>
              <a:t>Nota ‘p’ DR nokta ‘q’ tarafından</a:t>
            </a:r>
            <a:endParaRPr lang="tr-TR" dirty="0"/>
          </a:p>
          <a:p>
            <a:r>
              <a:rPr lang="tr-TR" dirty="0" smtClean="0"/>
              <a:t>Nokta ‘q’</a:t>
            </a:r>
            <a:r>
              <a:rPr lang="en-US" i="1" dirty="0" smtClean="0"/>
              <a:t> </a:t>
            </a:r>
            <a:r>
              <a:rPr lang="tr-TR" dirty="0" smtClean="0"/>
              <a:t>nokta</a:t>
            </a:r>
            <a:r>
              <a:rPr lang="tr-TR" i="1" dirty="0" smtClean="0"/>
              <a:t> ‘p’ </a:t>
            </a:r>
            <a:r>
              <a:rPr lang="tr-TR" dirty="0" smtClean="0"/>
              <a:t>tarafından DR değildir</a:t>
            </a:r>
            <a:r>
              <a:rPr lang="tr-TR" i="1" dirty="0" smtClean="0"/>
              <a:t>.</a:t>
            </a:r>
            <a:r>
              <a:rPr lang="en-US" i="1" dirty="0" smtClean="0"/>
              <a:t> </a:t>
            </a:r>
            <a:endParaRPr lang="en-US" dirty="0"/>
          </a:p>
          <a:p>
            <a:endParaRPr lang="tr-TR" dirty="0"/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014" y="1660340"/>
            <a:ext cx="4162272" cy="3113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268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9893595" y="0"/>
            <a:ext cx="2298405" cy="1325563"/>
          </a:xfrm>
        </p:spPr>
        <p:txBody>
          <a:bodyPr/>
          <a:lstStyle/>
          <a:p>
            <a:r>
              <a:rPr lang="tr-TR" dirty="0" smtClean="0"/>
              <a:t>Ör: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0" y="3115229"/>
            <a:ext cx="5574569" cy="1106991"/>
          </a:xfrm>
        </p:spPr>
        <p:txBody>
          <a:bodyPr>
            <a:normAutofit fontScale="92500"/>
          </a:bodyPr>
          <a:lstStyle/>
          <a:p>
            <a:r>
              <a:rPr lang="tr-TR" dirty="0" smtClean="0"/>
              <a:t>Nokta ‘p’ DR nokta ‘q’ tarafından</a:t>
            </a:r>
          </a:p>
          <a:p>
            <a:r>
              <a:rPr lang="tr-TR" dirty="0" smtClean="0"/>
              <a:t>Nokta ‘q’ DR değil nokta ‘p’ tarafından</a:t>
            </a:r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0158" y="531379"/>
            <a:ext cx="7142749" cy="2571923"/>
          </a:xfrm>
          <a:prstGeom prst="rect">
            <a:avLst/>
          </a:prstGeom>
        </p:spPr>
      </p:pic>
      <p:sp>
        <p:nvSpPr>
          <p:cNvPr id="5" name="Dikdörtgen 4"/>
          <p:cNvSpPr/>
          <p:nvPr/>
        </p:nvSpPr>
        <p:spPr>
          <a:xfrm>
            <a:off x="5574569" y="3115229"/>
            <a:ext cx="546822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2800" dirty="0"/>
              <a:t>Nokta ‘q’ ve nokta ‘p’ birbirlerine DC</a:t>
            </a:r>
          </a:p>
        </p:txBody>
      </p:sp>
    </p:spTree>
    <p:extLst>
      <p:ext uri="{BB962C8B-B14F-4D97-AF65-F5344CB8AC3E}">
        <p14:creationId xmlns:p14="http://schemas.microsoft.com/office/powerpoint/2010/main" val="1506499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9727019" y="0"/>
            <a:ext cx="2372833" cy="1070270"/>
          </a:xfrm>
        </p:spPr>
        <p:txBody>
          <a:bodyPr/>
          <a:lstStyle/>
          <a:p>
            <a:r>
              <a:rPr lang="tr-TR" dirty="0" smtClean="0"/>
              <a:t>Ör: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159488" y="4444409"/>
            <a:ext cx="12032512" cy="2339162"/>
          </a:xfrm>
        </p:spPr>
        <p:txBody>
          <a:bodyPr>
            <a:normAutofit lnSpcReduction="10000"/>
          </a:bodyPr>
          <a:lstStyle/>
          <a:p>
            <a:r>
              <a:rPr lang="tr-TR" dirty="0" smtClean="0"/>
              <a:t>(a): nokta ‘p’ DR nokta ‘q’ tarafından, q=</a:t>
            </a:r>
            <a:r>
              <a:rPr lang="tr-TR" dirty="0" err="1" smtClean="0"/>
              <a:t>core</a:t>
            </a:r>
            <a:r>
              <a:rPr lang="tr-TR" dirty="0" smtClean="0"/>
              <a:t> </a:t>
            </a:r>
            <a:r>
              <a:rPr lang="tr-TR" dirty="0" err="1" smtClean="0"/>
              <a:t>point</a:t>
            </a:r>
            <a:endParaRPr lang="tr-TR" dirty="0" smtClean="0"/>
          </a:p>
          <a:p>
            <a:r>
              <a:rPr lang="tr-TR" dirty="0" smtClean="0"/>
              <a:t>Tersi doğru değil çünkü p </a:t>
            </a:r>
            <a:r>
              <a:rPr lang="tr-TR" dirty="0" err="1" smtClean="0"/>
              <a:t>core</a:t>
            </a:r>
            <a:r>
              <a:rPr lang="tr-TR" dirty="0" smtClean="0"/>
              <a:t> </a:t>
            </a:r>
            <a:r>
              <a:rPr lang="tr-TR" dirty="0" err="1" smtClean="0"/>
              <a:t>point</a:t>
            </a:r>
            <a:r>
              <a:rPr lang="tr-TR" dirty="0" smtClean="0"/>
              <a:t> değil</a:t>
            </a:r>
          </a:p>
          <a:p>
            <a:endParaRPr lang="tr-TR" dirty="0" smtClean="0"/>
          </a:p>
          <a:p>
            <a:r>
              <a:rPr lang="tr-TR" dirty="0" smtClean="0"/>
              <a:t>(b): veri vektörleri p ve q birbirlerine </a:t>
            </a:r>
            <a:r>
              <a:rPr lang="tr-TR" dirty="0" err="1" smtClean="0"/>
              <a:t>density-connected</a:t>
            </a:r>
            <a:r>
              <a:rPr lang="tr-TR" dirty="0" smtClean="0"/>
              <a:t> (DC) veri vektörü ‘o’ tarafından, sayesinde. </a:t>
            </a:r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0830" y="535135"/>
            <a:ext cx="7032134" cy="2984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998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5236535" y="0"/>
            <a:ext cx="6955465" cy="1069675"/>
          </a:xfrm>
        </p:spPr>
        <p:txBody>
          <a:bodyPr/>
          <a:lstStyle/>
          <a:p>
            <a:r>
              <a:rPr lang="tr-TR" dirty="0" smtClean="0"/>
              <a:t>Yoğunluk Temelli Sınıf Tanımı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95693" y="1711842"/>
            <a:ext cx="12096307" cy="514615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tr-TR" dirty="0" smtClean="0"/>
              <a:t>Yapılan tanımlamalar üzerine, yoğunluk temelli sınıflama tanımı aşağıdaki durumları içerir;</a:t>
            </a:r>
          </a:p>
          <a:p>
            <a:pPr marL="0" indent="0" algn="ctr">
              <a:buNone/>
            </a:pPr>
            <a:endParaRPr lang="en-US" dirty="0"/>
          </a:p>
          <a:p>
            <a:r>
              <a:rPr lang="en-US" dirty="0"/>
              <a:t>(1) </a:t>
            </a:r>
            <a:r>
              <a:rPr lang="tr-TR" dirty="0" smtClean="0"/>
              <a:t>Aynı sınıfa dahil veri vektörleri, noktalar, yoğunluk bağlantılı (</a:t>
            </a:r>
            <a:r>
              <a:rPr lang="tr-TR" dirty="0" err="1" smtClean="0"/>
              <a:t>density</a:t>
            </a:r>
            <a:r>
              <a:rPr lang="tr-TR" dirty="0" smtClean="0"/>
              <a:t> </a:t>
            </a:r>
            <a:r>
              <a:rPr lang="tr-TR" dirty="0" err="1" smtClean="0"/>
              <a:t>connected</a:t>
            </a:r>
            <a:r>
              <a:rPr lang="tr-TR" dirty="0" smtClean="0"/>
              <a:t>, DC) olmalıdır.</a:t>
            </a:r>
            <a:r>
              <a:rPr lang="en-US" dirty="0"/>
              <a:t> </a:t>
            </a:r>
            <a:r>
              <a:rPr lang="tr-TR" dirty="0" smtClean="0"/>
              <a:t> Buna </a:t>
            </a:r>
            <a:r>
              <a:rPr lang="en-US" b="1" dirty="0" err="1" smtClean="0"/>
              <a:t>Maximality</a:t>
            </a:r>
            <a:r>
              <a:rPr lang="tr-TR" dirty="0" smtClean="0"/>
              <a:t> özelliği denir.</a:t>
            </a:r>
            <a:endParaRPr lang="en-US" dirty="0"/>
          </a:p>
          <a:p>
            <a:endParaRPr lang="tr-TR" dirty="0" smtClean="0"/>
          </a:p>
          <a:p>
            <a:endParaRPr lang="tr-TR" dirty="0" smtClean="0"/>
          </a:p>
          <a:p>
            <a:r>
              <a:rPr lang="en-US" dirty="0" smtClean="0"/>
              <a:t>(</a:t>
            </a:r>
            <a:r>
              <a:rPr lang="en-US" dirty="0"/>
              <a:t>2) </a:t>
            </a:r>
            <a:r>
              <a:rPr lang="tr-TR" dirty="0" smtClean="0"/>
              <a:t>Eğer x vektörü sınıfa dahil bir vektör tarafından DC ise, x vektörü de sınıfa dahildir.</a:t>
            </a:r>
            <a:r>
              <a:rPr lang="en-US" dirty="0"/>
              <a:t> </a:t>
            </a:r>
            <a:r>
              <a:rPr lang="tr-TR" dirty="0" smtClean="0"/>
              <a:t> Bu özelliği de </a:t>
            </a:r>
            <a:r>
              <a:rPr lang="en-US" b="1" dirty="0" smtClean="0"/>
              <a:t>Connectivity</a:t>
            </a:r>
            <a:r>
              <a:rPr lang="tr-TR" dirty="0" smtClean="0"/>
              <a:t> denir.</a:t>
            </a:r>
            <a:endParaRPr lang="tr-TR" dirty="0"/>
          </a:p>
          <a:p>
            <a:endParaRPr lang="tr-TR" dirty="0" smtClean="0"/>
          </a:p>
          <a:p>
            <a:pPr marL="0" indent="0">
              <a:buNone/>
            </a:pP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638135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9638414" y="0"/>
            <a:ext cx="2553586" cy="1325563"/>
          </a:xfrm>
        </p:spPr>
        <p:txBody>
          <a:bodyPr/>
          <a:lstStyle/>
          <a:p>
            <a:r>
              <a:rPr lang="tr-TR" dirty="0" smtClean="0"/>
              <a:t>Prosedür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0" y="1584250"/>
            <a:ext cx="12192000" cy="5273749"/>
          </a:xfrm>
        </p:spPr>
        <p:txBody>
          <a:bodyPr>
            <a:normAutofit/>
          </a:bodyPr>
          <a:lstStyle/>
          <a:p>
            <a:r>
              <a:rPr lang="tr-TR" dirty="0" smtClean="0"/>
              <a:t>Prosedür rastgele bir veri, vektör, ‘x’ ile başlar,</a:t>
            </a:r>
          </a:p>
          <a:p>
            <a:endParaRPr lang="tr-TR" dirty="0" smtClean="0"/>
          </a:p>
          <a:p>
            <a:r>
              <a:rPr lang="tr-TR" dirty="0" smtClean="0"/>
              <a:t>‘x’  den DR (yoğunluk erişimi) olan tüm vektörler hesaplanır. Bu hesaplama yarıçap 𝜀 ve minimum veri sayısı </a:t>
            </a:r>
            <a:r>
              <a:rPr lang="tr-TR" dirty="0" err="1" smtClean="0"/>
              <a:t>MinPts</a:t>
            </a:r>
            <a:r>
              <a:rPr lang="tr-TR" dirty="0" smtClean="0"/>
              <a:t> dikkate alınarak yapılır,</a:t>
            </a:r>
          </a:p>
          <a:p>
            <a:endParaRPr lang="tr-TR" dirty="0" smtClean="0"/>
          </a:p>
          <a:p>
            <a:r>
              <a:rPr lang="tr-TR" dirty="0" smtClean="0"/>
              <a:t>Eğer ‘x’ </a:t>
            </a:r>
            <a:r>
              <a:rPr lang="tr-TR" dirty="0" err="1" smtClean="0"/>
              <a:t>core</a:t>
            </a:r>
            <a:r>
              <a:rPr lang="tr-TR" dirty="0" smtClean="0"/>
              <a:t> </a:t>
            </a:r>
            <a:r>
              <a:rPr lang="tr-TR" dirty="0" err="1" smtClean="0"/>
              <a:t>point</a:t>
            </a:r>
            <a:r>
              <a:rPr lang="tr-TR" dirty="0" smtClean="0"/>
              <a:t> ise, </a:t>
            </a:r>
            <a:r>
              <a:rPr lang="tr-TR" dirty="0" err="1" smtClean="0"/>
              <a:t>algoritim</a:t>
            </a:r>
            <a:r>
              <a:rPr lang="tr-TR" dirty="0" smtClean="0"/>
              <a:t> </a:t>
            </a:r>
            <a:r>
              <a:rPr lang="tr-TR" dirty="0" err="1" smtClean="0"/>
              <a:t>yenı</a:t>
            </a:r>
            <a:r>
              <a:rPr lang="tr-TR" dirty="0" smtClean="0"/>
              <a:t> bir sınıf oluşturur ve ‘x’ e DC olan bütün vektörleri bu sınıfa atar. </a:t>
            </a:r>
          </a:p>
          <a:p>
            <a:endParaRPr lang="tr-TR" dirty="0" smtClean="0"/>
          </a:p>
          <a:p>
            <a:r>
              <a:rPr lang="tr-TR" dirty="0" smtClean="0"/>
              <a:t>Eğer x bir </a:t>
            </a:r>
            <a:r>
              <a:rPr lang="tr-TR" dirty="0" err="1" smtClean="0"/>
              <a:t>border</a:t>
            </a:r>
            <a:r>
              <a:rPr lang="tr-TR" dirty="0" smtClean="0"/>
              <a:t> </a:t>
            </a:r>
            <a:r>
              <a:rPr lang="tr-TR" dirty="0" err="1" smtClean="0"/>
              <a:t>point</a:t>
            </a:r>
            <a:r>
              <a:rPr lang="tr-TR" dirty="0" smtClean="0"/>
              <a:t> ise, DBSCAN algoritması veri setinde bir başka noktaya geçer çünkü hiçbir nokta ‘x’ ten DC değildir.  </a:t>
            </a:r>
          </a:p>
          <a:p>
            <a:endParaRPr lang="tr-TR" dirty="0" smtClean="0"/>
          </a:p>
        </p:txBody>
      </p:sp>
    </p:spTree>
    <p:extLst>
      <p:ext uri="{BB962C8B-B14F-4D97-AF65-F5344CB8AC3E}">
        <p14:creationId xmlns:p14="http://schemas.microsoft.com/office/powerpoint/2010/main" val="2383571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9864305" y="0"/>
            <a:ext cx="2327695" cy="601033"/>
          </a:xfrm>
        </p:spPr>
        <p:txBody>
          <a:bodyPr>
            <a:normAutofit fontScale="90000"/>
          </a:bodyPr>
          <a:lstStyle/>
          <a:p>
            <a:r>
              <a:rPr lang="tr-TR" dirty="0" smtClean="0"/>
              <a:t>Algoritma: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0" y="0"/>
            <a:ext cx="10584611" cy="6858000"/>
          </a:xfrm>
        </p:spPr>
        <p:txBody>
          <a:bodyPr>
            <a:normAutofit fontScale="85000" lnSpcReduction="20000"/>
          </a:bodyPr>
          <a:lstStyle/>
          <a:p>
            <a:r>
              <a:rPr lang="tr-TR" dirty="0" smtClean="0"/>
              <a:t>Veri seti: </a:t>
            </a:r>
            <a:r>
              <a:rPr lang="en-US" dirty="0" smtClean="0"/>
              <a:t>X </a:t>
            </a:r>
            <a:r>
              <a:rPr lang="en-US" dirty="0"/>
              <a:t>= {x1, x2, x3, …, </a:t>
            </a:r>
            <a:r>
              <a:rPr lang="en-US" dirty="0" err="1"/>
              <a:t>xn</a:t>
            </a:r>
            <a:r>
              <a:rPr lang="en-US" dirty="0"/>
              <a:t>} </a:t>
            </a:r>
            <a:endParaRPr lang="tr-TR" dirty="0" smtClean="0"/>
          </a:p>
          <a:p>
            <a:r>
              <a:rPr lang="en-US" dirty="0" smtClean="0"/>
              <a:t>DBSCAN </a:t>
            </a:r>
            <a:r>
              <a:rPr lang="tr-TR" dirty="0" smtClean="0"/>
              <a:t>iki parametre ister:</a:t>
            </a:r>
            <a:r>
              <a:rPr lang="en-US" dirty="0" smtClean="0"/>
              <a:t> </a:t>
            </a:r>
            <a:r>
              <a:rPr lang="en-US" dirty="0"/>
              <a:t>ε (eps) </a:t>
            </a:r>
            <a:r>
              <a:rPr lang="tr-TR" dirty="0" smtClean="0"/>
              <a:t> sınıfı oluşturan minimum nokta sayısı: M</a:t>
            </a:r>
            <a:r>
              <a:rPr lang="en-US" dirty="0" err="1" smtClean="0"/>
              <a:t>inPts</a:t>
            </a:r>
            <a:r>
              <a:rPr lang="en-US" dirty="0" smtClean="0"/>
              <a:t>.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1) </a:t>
            </a:r>
            <a:r>
              <a:rPr lang="tr-TR" dirty="0" smtClean="0"/>
              <a:t>Rastgele bir noktadan başlar, daha önce işaretlenmemiş</a:t>
            </a:r>
            <a:r>
              <a:rPr lang="en-US" dirty="0" smtClean="0"/>
              <a:t>.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2) </a:t>
            </a:r>
            <a:r>
              <a:rPr lang="tr-TR" dirty="0" smtClean="0"/>
              <a:t>Bu noktanın komşuluk sınırları içinde olan noktaları tespit eder.</a:t>
            </a:r>
            <a:r>
              <a:rPr lang="en-US" dirty="0" smtClean="0"/>
              <a:t> </a:t>
            </a:r>
            <a:r>
              <a:rPr lang="en-US" dirty="0"/>
              <a:t>ε </a:t>
            </a:r>
            <a:r>
              <a:rPr lang="tr-TR" dirty="0" smtClean="0"/>
              <a:t>yarıçap içinde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3) </a:t>
            </a:r>
            <a:r>
              <a:rPr lang="tr-TR" dirty="0" smtClean="0"/>
              <a:t>Eğer sınıf oluşturmak için yeterli sayı var ise sınıflama işlemi başlar ve bu nokta işaretlenir. Yok ise gürültü olarak işaretlenir. Bu nokta daha sonra sınıfın bir parçası olabilir.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4</a:t>
            </a:r>
            <a:r>
              <a:rPr lang="en-US" dirty="0" smtClean="0"/>
              <a:t>)</a:t>
            </a:r>
            <a:r>
              <a:rPr lang="tr-TR" dirty="0" smtClean="0"/>
              <a:t> Eğer bir nokta sınıfın parçası ise onun </a:t>
            </a:r>
            <a:r>
              <a:rPr lang="en-US" dirty="0" smtClean="0"/>
              <a:t> ε</a:t>
            </a:r>
            <a:r>
              <a:rPr lang="tr-TR" dirty="0" smtClean="0"/>
              <a:t>  komşuluğunda olan diğer noktalar da sınıfın parçasıdır. Bu noktada, 2. aşama dan bu komşuluk içindeki noktalar için devam edilir.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5) </a:t>
            </a:r>
            <a:r>
              <a:rPr lang="tr-TR" dirty="0" smtClean="0"/>
              <a:t>Yeni bir nokta var ise onun içinde yukardaki işlemler yapılır.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6) </a:t>
            </a:r>
            <a:r>
              <a:rPr lang="tr-TR" dirty="0" smtClean="0"/>
              <a:t>Tüm noktalar işaretleninceye kadar bu işlemler yapılır. 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061910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3648974" y="0"/>
            <a:ext cx="2303253" cy="672860"/>
          </a:xfrm>
        </p:spPr>
        <p:txBody>
          <a:bodyPr>
            <a:normAutofit fontScale="90000"/>
          </a:bodyPr>
          <a:lstStyle/>
          <a:p>
            <a:r>
              <a:rPr lang="tr-TR" dirty="0" smtClean="0"/>
              <a:t>Örnek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129396" y="759125"/>
            <a:ext cx="7470475" cy="5894656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1</a:t>
            </a:r>
            <a:r>
              <a:rPr lang="en-US" dirty="0">
                <a:solidFill>
                  <a:srgbClr val="FF0000"/>
                </a:solidFill>
              </a:rPr>
              <a:t>:</a:t>
            </a:r>
            <a:r>
              <a:rPr lang="en-US" dirty="0"/>
              <a:t> DBSCAN </a:t>
            </a:r>
            <a:r>
              <a:rPr lang="tr-TR" dirty="0" smtClean="0"/>
              <a:t> algoritması rastgele bir noktadan başlar, bu örnekte P2. </a:t>
            </a:r>
          </a:p>
          <a:p>
            <a:r>
              <a:rPr lang="tr-TR" dirty="0" smtClean="0"/>
              <a:t>Noktaları ziyaret eder ve onları </a:t>
            </a:r>
            <a:r>
              <a:rPr lang="tr-TR" dirty="0" err="1"/>
              <a:t>C</a:t>
            </a:r>
            <a:r>
              <a:rPr lang="tr-TR" dirty="0" err="1" smtClean="0"/>
              <a:t>ore</a:t>
            </a:r>
            <a:r>
              <a:rPr lang="tr-TR" dirty="0" smtClean="0"/>
              <a:t> veya </a:t>
            </a:r>
            <a:r>
              <a:rPr lang="tr-TR" dirty="0" err="1" smtClean="0"/>
              <a:t>Border</a:t>
            </a:r>
            <a:r>
              <a:rPr lang="tr-TR" dirty="0" smtClean="0"/>
              <a:t> olarak işaretler.  </a:t>
            </a:r>
          </a:p>
          <a:p>
            <a:r>
              <a:rPr lang="tr-TR" dirty="0" smtClean="0"/>
              <a:t>P2 </a:t>
            </a:r>
            <a:r>
              <a:rPr lang="tr-TR" dirty="0" err="1" smtClean="0"/>
              <a:t>Core</a:t>
            </a:r>
            <a:r>
              <a:rPr lang="tr-TR" dirty="0" smtClean="0"/>
              <a:t> Point </a:t>
            </a:r>
            <a:r>
              <a:rPr lang="tr-TR" dirty="0" err="1" smtClean="0"/>
              <a:t>dir</a:t>
            </a:r>
            <a:r>
              <a:rPr lang="tr-TR" dirty="0" smtClean="0"/>
              <a:t> (</a:t>
            </a:r>
            <a:r>
              <a:rPr lang="tr-TR" dirty="0" err="1" smtClean="0"/>
              <a:t>MinPts</a:t>
            </a:r>
            <a:r>
              <a:rPr lang="tr-TR" dirty="0" smtClean="0"/>
              <a:t>&gt;=2)</a:t>
            </a:r>
          </a:p>
          <a:p>
            <a:endParaRPr lang="tr-TR" dirty="0"/>
          </a:p>
          <a:p>
            <a:endParaRPr lang="tr-TR" dirty="0" smtClean="0"/>
          </a:p>
          <a:p>
            <a:r>
              <a:rPr lang="en-US" dirty="0" smtClean="0">
                <a:solidFill>
                  <a:srgbClr val="FF0000"/>
                </a:solidFill>
              </a:rPr>
              <a:t>2</a:t>
            </a:r>
            <a:r>
              <a:rPr lang="en-US" dirty="0">
                <a:solidFill>
                  <a:srgbClr val="FF0000"/>
                </a:solidFill>
              </a:rPr>
              <a:t>:</a:t>
            </a:r>
            <a:r>
              <a:rPr lang="en-US" dirty="0"/>
              <a:t> P1 </a:t>
            </a:r>
            <a:r>
              <a:rPr lang="tr-TR" dirty="0" smtClean="0"/>
              <a:t> noktası </a:t>
            </a:r>
            <a:r>
              <a:rPr lang="tr-TR" dirty="0" err="1" smtClean="0"/>
              <a:t>density-reachable</a:t>
            </a:r>
            <a:r>
              <a:rPr lang="tr-TR" dirty="0" smtClean="0"/>
              <a:t>, DR, P2 den, dolayısı ile P1 sınıfa eklenir.</a:t>
            </a:r>
          </a:p>
          <a:p>
            <a:r>
              <a:rPr lang="tr-TR" dirty="0" smtClean="0"/>
              <a:t>Ayrıca P1 </a:t>
            </a:r>
            <a:r>
              <a:rPr lang="tr-TR" dirty="0" err="1" smtClean="0"/>
              <a:t>Core</a:t>
            </a:r>
            <a:r>
              <a:rPr lang="tr-TR" dirty="0" smtClean="0"/>
              <a:t> Point değil ve </a:t>
            </a:r>
            <a:r>
              <a:rPr lang="tr-TR" dirty="0" err="1" smtClean="0"/>
              <a:t>Border</a:t>
            </a:r>
            <a:r>
              <a:rPr lang="tr-TR" dirty="0" smtClean="0"/>
              <a:t> olarak işaretlenir. </a:t>
            </a:r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3886" y="0"/>
            <a:ext cx="3700732" cy="3468582"/>
          </a:xfrm>
          <a:prstGeom prst="rect">
            <a:avLst/>
          </a:prstGeom>
        </p:spPr>
      </p:pic>
      <p:pic>
        <p:nvPicPr>
          <p:cNvPr id="5" name="Resim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1452" y="3484235"/>
            <a:ext cx="3505919" cy="3304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249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0" y="1"/>
            <a:ext cx="6455979" cy="744278"/>
          </a:xfrm>
        </p:spPr>
        <p:txBody>
          <a:bodyPr/>
          <a:lstStyle/>
          <a:p>
            <a:r>
              <a:rPr lang="tr-TR" dirty="0" smtClean="0"/>
              <a:t>Anlamlı ve doğru sınıflama: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0" y="4231758"/>
            <a:ext cx="12192000" cy="2587897"/>
          </a:xfrm>
        </p:spPr>
        <p:txBody>
          <a:bodyPr>
            <a:normAutofit fontScale="92500" lnSpcReduction="20000"/>
          </a:bodyPr>
          <a:lstStyle/>
          <a:p>
            <a:r>
              <a:rPr lang="tr-TR" dirty="0" smtClean="0"/>
              <a:t>Yukardaki sınıflamada sadece iki kriter/özellik (</a:t>
            </a:r>
            <a:r>
              <a:rPr lang="tr-TR" dirty="0" err="1" smtClean="0"/>
              <a:t>features</a:t>
            </a:r>
            <a:r>
              <a:rPr lang="tr-TR" dirty="0" smtClean="0"/>
              <a:t>) kullanıldığı için daha kolay bir sınıflama yapılmıştır. </a:t>
            </a:r>
          </a:p>
          <a:p>
            <a:r>
              <a:rPr lang="tr-TR" dirty="0" smtClean="0"/>
              <a:t>Ancak gerçek te çok daha fazla kriter kullanılabilmektedir: meslek, kadın/erkek, yaş, bekar/evli gibi.</a:t>
            </a:r>
          </a:p>
          <a:p>
            <a:r>
              <a:rPr lang="tr-TR" dirty="0" smtClean="0"/>
              <a:t>Çok özellik içeren durumlarda görüntüleyerek ve anlamlı/doğru sınıflama yapmak daha zordur. </a:t>
            </a:r>
          </a:p>
          <a:p>
            <a:r>
              <a:rPr lang="tr-TR" dirty="0" smtClean="0"/>
              <a:t>Bu gibi durumlarda değerlendirme metriği kullanmak gerekir.</a:t>
            </a:r>
            <a:endParaRPr lang="tr-TR" dirty="0"/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7712" y="851672"/>
            <a:ext cx="9039225" cy="3156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412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0" y="431320"/>
            <a:ext cx="8367623" cy="6349041"/>
          </a:xfrm>
        </p:spPr>
        <p:txBody>
          <a:bodyPr>
            <a:normAutofit/>
          </a:bodyPr>
          <a:lstStyle/>
          <a:p>
            <a:endParaRPr lang="tr-TR" dirty="0" smtClean="0">
              <a:solidFill>
                <a:srgbClr val="FF0000"/>
              </a:solidFill>
            </a:endParaRPr>
          </a:p>
          <a:p>
            <a:r>
              <a:rPr lang="en-US" dirty="0" smtClean="0">
                <a:solidFill>
                  <a:srgbClr val="FF0000"/>
                </a:solidFill>
              </a:rPr>
              <a:t>3</a:t>
            </a:r>
            <a:r>
              <a:rPr lang="en-US" dirty="0">
                <a:solidFill>
                  <a:srgbClr val="FF0000"/>
                </a:solidFill>
              </a:rPr>
              <a:t>:</a:t>
            </a:r>
            <a:r>
              <a:rPr lang="en-US" dirty="0"/>
              <a:t> P3 </a:t>
            </a:r>
            <a:r>
              <a:rPr lang="tr-TR" dirty="0"/>
              <a:t>de </a:t>
            </a:r>
            <a:r>
              <a:rPr lang="tr-TR" dirty="0" err="1"/>
              <a:t>Core</a:t>
            </a:r>
            <a:r>
              <a:rPr lang="tr-TR" dirty="0"/>
              <a:t> Point </a:t>
            </a:r>
            <a:r>
              <a:rPr lang="tr-TR" dirty="0" err="1"/>
              <a:t>dir</a:t>
            </a:r>
            <a:r>
              <a:rPr lang="tr-TR" dirty="0"/>
              <a:t>. (</a:t>
            </a:r>
            <a:r>
              <a:rPr lang="tr-TR" dirty="0" err="1"/>
              <a:t>MinPts</a:t>
            </a:r>
            <a:r>
              <a:rPr lang="tr-TR" dirty="0"/>
              <a:t>&gt;=2). </a:t>
            </a:r>
          </a:p>
          <a:p>
            <a:r>
              <a:rPr lang="tr-TR" dirty="0"/>
              <a:t>P3 DR P2 den ve sınıfa eklenir ve</a:t>
            </a:r>
          </a:p>
          <a:p>
            <a:r>
              <a:rPr lang="tr-TR" dirty="0" err="1"/>
              <a:t>Core</a:t>
            </a:r>
            <a:r>
              <a:rPr lang="tr-TR" dirty="0"/>
              <a:t> Point olarak </a:t>
            </a:r>
            <a:r>
              <a:rPr lang="tr-TR" dirty="0" smtClean="0"/>
              <a:t>işaretlenir</a:t>
            </a:r>
            <a:r>
              <a:rPr lang="tr-TR" dirty="0"/>
              <a:t>. </a:t>
            </a:r>
            <a:endParaRPr lang="tr-TR" dirty="0" smtClean="0"/>
          </a:p>
          <a:p>
            <a:endParaRPr lang="tr-TR" dirty="0" smtClean="0"/>
          </a:p>
          <a:p>
            <a:endParaRPr lang="tr-TR" dirty="0"/>
          </a:p>
          <a:p>
            <a:endParaRPr lang="tr-TR" dirty="0"/>
          </a:p>
          <a:p>
            <a:r>
              <a:rPr lang="en-US" dirty="0" smtClean="0">
                <a:solidFill>
                  <a:srgbClr val="FF0000"/>
                </a:solidFill>
              </a:rPr>
              <a:t>4</a:t>
            </a:r>
            <a:r>
              <a:rPr lang="en-US" dirty="0">
                <a:solidFill>
                  <a:srgbClr val="FF0000"/>
                </a:solidFill>
              </a:rPr>
              <a:t>:</a:t>
            </a:r>
            <a:r>
              <a:rPr lang="en-US" dirty="0"/>
              <a:t> </a:t>
            </a:r>
            <a:r>
              <a:rPr lang="en-US" dirty="0" smtClean="0"/>
              <a:t>P4 </a:t>
            </a:r>
            <a:r>
              <a:rPr lang="tr-TR" dirty="0" err="1" smtClean="0"/>
              <a:t>Core</a:t>
            </a:r>
            <a:r>
              <a:rPr lang="tr-TR" dirty="0" smtClean="0"/>
              <a:t> </a:t>
            </a:r>
            <a:r>
              <a:rPr lang="tr-TR" dirty="0" err="1" smtClean="0"/>
              <a:t>poin</a:t>
            </a:r>
            <a:r>
              <a:rPr lang="tr-TR" dirty="0" smtClean="0"/>
              <a:t> şartını sağlar (</a:t>
            </a:r>
            <a:r>
              <a:rPr lang="tr-TR" dirty="0" err="1" smtClean="0"/>
              <a:t>MinPts</a:t>
            </a:r>
            <a:r>
              <a:rPr lang="tr-TR" dirty="0" smtClean="0"/>
              <a:t>&gt;=2).</a:t>
            </a:r>
          </a:p>
          <a:p>
            <a:r>
              <a:rPr lang="en-US" dirty="0" smtClean="0"/>
              <a:t>P4 </a:t>
            </a:r>
            <a:r>
              <a:rPr lang="tr-TR" dirty="0" smtClean="0"/>
              <a:t>noktası DR P2 den ve sınıfa eklenir ve</a:t>
            </a:r>
          </a:p>
          <a:p>
            <a:r>
              <a:rPr lang="tr-TR" dirty="0" err="1" smtClean="0"/>
              <a:t>Core</a:t>
            </a:r>
            <a:r>
              <a:rPr lang="tr-TR" dirty="0" smtClean="0"/>
              <a:t> Point olarak işaretlenir.</a:t>
            </a:r>
            <a:endParaRPr lang="en-US" dirty="0"/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6004" y="0"/>
            <a:ext cx="3407241" cy="3165894"/>
          </a:xfrm>
          <a:prstGeom prst="rect">
            <a:avLst/>
          </a:prstGeom>
        </p:spPr>
      </p:pic>
      <p:pic>
        <p:nvPicPr>
          <p:cNvPr id="5" name="Resim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56004" y="3210870"/>
            <a:ext cx="3407241" cy="3569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981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0" y="0"/>
            <a:ext cx="8764438" cy="6797615"/>
          </a:xfrm>
        </p:spPr>
        <p:txBody>
          <a:bodyPr/>
          <a:lstStyle/>
          <a:p>
            <a:endParaRPr lang="tr-TR" dirty="0" smtClean="0">
              <a:solidFill>
                <a:srgbClr val="FF0000"/>
              </a:solidFill>
            </a:endParaRPr>
          </a:p>
          <a:p>
            <a:endParaRPr lang="tr-TR" dirty="0">
              <a:solidFill>
                <a:srgbClr val="FF0000"/>
              </a:solidFill>
            </a:endParaRPr>
          </a:p>
          <a:p>
            <a:r>
              <a:rPr lang="tr-TR" dirty="0" smtClean="0">
                <a:solidFill>
                  <a:srgbClr val="FF0000"/>
                </a:solidFill>
              </a:rPr>
              <a:t>5</a:t>
            </a:r>
            <a:r>
              <a:rPr lang="tr-TR" dirty="0">
                <a:solidFill>
                  <a:srgbClr val="FF0000"/>
                </a:solidFill>
              </a:rPr>
              <a:t>:</a:t>
            </a:r>
            <a:r>
              <a:rPr lang="tr-TR" dirty="0"/>
              <a:t> P5 </a:t>
            </a:r>
            <a:r>
              <a:rPr lang="tr-TR" dirty="0" err="1"/>
              <a:t>Core</a:t>
            </a:r>
            <a:r>
              <a:rPr lang="tr-TR" dirty="0"/>
              <a:t> Point şartını sağlamaz. Sadece 1 nokta içerir. </a:t>
            </a:r>
          </a:p>
          <a:p>
            <a:r>
              <a:rPr lang="tr-TR" dirty="0"/>
              <a:t>Fakat P5 DR P2 tarafından ve dolayısı ile sınıfa eklenir ve</a:t>
            </a:r>
          </a:p>
          <a:p>
            <a:r>
              <a:rPr lang="tr-TR" dirty="0" err="1"/>
              <a:t>Border</a:t>
            </a:r>
            <a:r>
              <a:rPr lang="tr-TR" dirty="0"/>
              <a:t> Point olarak işaretlenir. </a:t>
            </a:r>
            <a:endParaRPr lang="tr-TR" dirty="0" smtClean="0"/>
          </a:p>
          <a:p>
            <a:endParaRPr lang="tr-TR" dirty="0" smtClean="0"/>
          </a:p>
          <a:p>
            <a:endParaRPr lang="tr-TR" dirty="0"/>
          </a:p>
          <a:p>
            <a:r>
              <a:rPr lang="tr-TR" dirty="0">
                <a:solidFill>
                  <a:srgbClr val="FF0000"/>
                </a:solidFill>
              </a:rPr>
              <a:t>6:</a:t>
            </a:r>
            <a:r>
              <a:rPr lang="tr-TR" dirty="0"/>
              <a:t> DBSCANS algoritması P2 tarafından DR olan başka nokta bulamaz ve başka bir noktaya geçer, P6.</a:t>
            </a:r>
          </a:p>
          <a:p>
            <a:r>
              <a:rPr lang="tr-TR" dirty="0"/>
              <a:t>P6 bir </a:t>
            </a:r>
            <a:r>
              <a:rPr lang="tr-TR" dirty="0" err="1"/>
              <a:t>Core</a:t>
            </a:r>
            <a:r>
              <a:rPr lang="tr-TR" dirty="0"/>
              <a:t> </a:t>
            </a:r>
            <a:r>
              <a:rPr lang="tr-TR" dirty="0" err="1"/>
              <a:t>point</a:t>
            </a:r>
            <a:r>
              <a:rPr lang="tr-TR" dirty="0"/>
              <a:t> Değildir ve DBSCAN onu atlar</a:t>
            </a:r>
            <a:r>
              <a:rPr lang="tr-TR" dirty="0" smtClean="0"/>
              <a:t>.</a:t>
            </a:r>
          </a:p>
          <a:p>
            <a:endParaRPr lang="tr-TR" dirty="0" smtClean="0"/>
          </a:p>
          <a:p>
            <a:r>
              <a:rPr lang="tr-TR" dirty="0" smtClean="0"/>
              <a:t>Başka bir nokta olmadığından algoritma durur.</a:t>
            </a:r>
            <a:endParaRPr lang="tr-TR" dirty="0"/>
          </a:p>
          <a:p>
            <a:endParaRPr lang="tr-TR" dirty="0"/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3011" y="24416"/>
            <a:ext cx="2919141" cy="3230894"/>
          </a:xfrm>
          <a:prstGeom prst="rect">
            <a:avLst/>
          </a:prstGeom>
        </p:spPr>
      </p:pic>
      <p:pic>
        <p:nvPicPr>
          <p:cNvPr id="5" name="Resim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13011" y="3626725"/>
            <a:ext cx="2932267" cy="3190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859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0" y="129396"/>
            <a:ext cx="8350370" cy="6607834"/>
          </a:xfrm>
        </p:spPr>
        <p:txBody>
          <a:bodyPr>
            <a:normAutofit/>
          </a:bodyPr>
          <a:lstStyle/>
          <a:p>
            <a:endParaRPr lang="tr-TR" dirty="0" smtClean="0">
              <a:solidFill>
                <a:srgbClr val="FF0000"/>
              </a:solidFill>
            </a:endParaRPr>
          </a:p>
          <a:p>
            <a:r>
              <a:rPr lang="en-US" dirty="0" smtClean="0">
                <a:solidFill>
                  <a:srgbClr val="FF0000"/>
                </a:solidFill>
              </a:rPr>
              <a:t>7</a:t>
            </a:r>
            <a:r>
              <a:rPr lang="en-US" dirty="0">
                <a:solidFill>
                  <a:srgbClr val="FF0000"/>
                </a:solidFill>
              </a:rPr>
              <a:t>:</a:t>
            </a:r>
            <a:r>
              <a:rPr lang="en-US" dirty="0"/>
              <a:t> P1,P2,P3,P4, </a:t>
            </a:r>
            <a:r>
              <a:rPr lang="tr-TR" dirty="0" smtClean="0"/>
              <a:t>ve </a:t>
            </a:r>
            <a:r>
              <a:rPr lang="en-US" dirty="0" smtClean="0"/>
              <a:t>P5</a:t>
            </a:r>
            <a:r>
              <a:rPr lang="tr-TR" dirty="0" smtClean="0"/>
              <a:t> bir sınıf oluşturur.</a:t>
            </a:r>
          </a:p>
          <a:p>
            <a:r>
              <a:rPr lang="tr-TR" dirty="0" smtClean="0"/>
              <a:t>Genel olarak, eğer bir nokta herhangi bir nokta tarafından DR ise aynı sınıfa aittirler. </a:t>
            </a:r>
          </a:p>
          <a:p>
            <a:r>
              <a:rPr lang="tr-TR" dirty="0" smtClean="0"/>
              <a:t>P6 noktası diğer noktalar (P1, P2,P3,P4 ve P5) tarafından DR olmadığından onların sınıfına dahil değildir. </a:t>
            </a:r>
            <a:r>
              <a:rPr lang="en-US" dirty="0" smtClean="0"/>
              <a:t> </a:t>
            </a:r>
            <a:endParaRPr lang="tr-TR" dirty="0" smtClean="0"/>
          </a:p>
          <a:p>
            <a:endParaRPr lang="tr-TR" dirty="0"/>
          </a:p>
          <a:p>
            <a:r>
              <a:rPr lang="en-US" dirty="0" smtClean="0">
                <a:solidFill>
                  <a:srgbClr val="FF0000"/>
                </a:solidFill>
              </a:rPr>
              <a:t>8</a:t>
            </a:r>
            <a:r>
              <a:rPr lang="en-US" dirty="0">
                <a:solidFill>
                  <a:srgbClr val="FF0000"/>
                </a:solidFill>
              </a:rPr>
              <a:t>:</a:t>
            </a:r>
            <a:r>
              <a:rPr lang="en-US" dirty="0"/>
              <a:t> </a:t>
            </a:r>
            <a:r>
              <a:rPr lang="tr-TR" dirty="0" smtClean="0"/>
              <a:t>Tüm noktaları işleme tabi tuttuktan sonra, herhangi bir sınıfa dahil olmayan noktalar gürültü olarak işaretlenir.</a:t>
            </a:r>
          </a:p>
          <a:p>
            <a:r>
              <a:rPr lang="tr-TR" dirty="0" smtClean="0"/>
              <a:t>Bu örnekte P6 gürültü veya </a:t>
            </a:r>
            <a:r>
              <a:rPr lang="tr-TR" dirty="0" err="1" smtClean="0"/>
              <a:t>outlier</a:t>
            </a:r>
            <a:r>
              <a:rPr lang="tr-TR" dirty="0" smtClean="0"/>
              <a:t> olarak işaretlenir.  </a:t>
            </a:r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4581" y="31442"/>
            <a:ext cx="3119529" cy="3203464"/>
          </a:xfrm>
          <a:prstGeom prst="rect">
            <a:avLst/>
          </a:prstGeom>
        </p:spPr>
      </p:pic>
      <p:pic>
        <p:nvPicPr>
          <p:cNvPr id="5" name="Resim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24581" y="3521309"/>
            <a:ext cx="3123387" cy="3264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02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10712302" y="0"/>
            <a:ext cx="1479698" cy="1325563"/>
          </a:xfrm>
        </p:spPr>
        <p:txBody>
          <a:bodyPr/>
          <a:lstStyle/>
          <a:p>
            <a:r>
              <a:rPr lang="tr-TR" dirty="0" smtClean="0"/>
              <a:t>Ör:</a:t>
            </a:r>
            <a:endParaRPr lang="tr-TR" dirty="0"/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307" y="248979"/>
            <a:ext cx="9439275" cy="601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949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8725" y="900112"/>
            <a:ext cx="9734550" cy="505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079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67339" y="138023"/>
            <a:ext cx="12057321" cy="946090"/>
          </a:xfrm>
        </p:spPr>
        <p:txBody>
          <a:bodyPr>
            <a:normAutofit fontScale="90000"/>
          </a:bodyPr>
          <a:lstStyle/>
          <a:p>
            <a:pPr algn="ctr"/>
            <a:r>
              <a:rPr lang="tr-TR" dirty="0" smtClean="0"/>
              <a:t>Yarıçap </a:t>
            </a:r>
            <a:r>
              <a:rPr lang="en-US" dirty="0" smtClean="0"/>
              <a:t>𝜀</a:t>
            </a:r>
            <a:r>
              <a:rPr lang="tr-TR" dirty="0" smtClean="0"/>
              <a:t>, ve gerekli minimum eleman sayısı, </a:t>
            </a:r>
            <a:r>
              <a:rPr lang="tr-TR" dirty="0" err="1" smtClean="0"/>
              <a:t>MinPts</a:t>
            </a:r>
            <a:r>
              <a:rPr lang="tr-TR" dirty="0" smtClean="0"/>
              <a:t> tespiti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67339" y="1457864"/>
            <a:ext cx="12124661" cy="5400136"/>
          </a:xfrm>
        </p:spPr>
        <p:txBody>
          <a:bodyPr>
            <a:normAutofit/>
          </a:bodyPr>
          <a:lstStyle/>
          <a:p>
            <a:r>
              <a:rPr lang="en-US" dirty="0" smtClean="0"/>
              <a:t>e </a:t>
            </a:r>
            <a:r>
              <a:rPr lang="en-US" dirty="0"/>
              <a:t>(eps</a:t>
            </a:r>
            <a:r>
              <a:rPr lang="en-US" dirty="0" smtClean="0"/>
              <a:t>)</a:t>
            </a:r>
            <a:r>
              <a:rPr lang="tr-TR" dirty="0" smtClean="0"/>
              <a:t>: </a:t>
            </a:r>
          </a:p>
          <a:p>
            <a:r>
              <a:rPr lang="tr-TR" dirty="0" smtClean="0"/>
              <a:t>k-</a:t>
            </a:r>
            <a:r>
              <a:rPr lang="tr-TR" dirty="0" err="1" smtClean="0"/>
              <a:t>enyakın</a:t>
            </a:r>
            <a:r>
              <a:rPr lang="tr-TR" dirty="0" smtClean="0"/>
              <a:t> komşuların mesafeleri hesaplanır: Her bir noktadan kendisine en yakın k komşunun mesafesi hesaplanır.  Bunların ortalaması alınır.  </a:t>
            </a:r>
          </a:p>
          <a:p>
            <a:r>
              <a:rPr lang="tr-TR" dirty="0" smtClean="0"/>
              <a:t>K değeri kullanıcı tarafından belirlenir ve </a:t>
            </a:r>
            <a:r>
              <a:rPr lang="tr-TR" dirty="0" err="1" smtClean="0"/>
              <a:t>MinPts</a:t>
            </a:r>
            <a:r>
              <a:rPr lang="tr-TR" dirty="0" smtClean="0"/>
              <a:t> değerine eşittir.</a:t>
            </a:r>
          </a:p>
          <a:p>
            <a:endParaRPr lang="tr-TR" dirty="0"/>
          </a:p>
          <a:p>
            <a:r>
              <a:rPr lang="tr-TR" dirty="0" smtClean="0"/>
              <a:t>K-mesafe değerleri azalan sıra ile grafik olarak çizdirilir, buna </a:t>
            </a:r>
            <a:r>
              <a:rPr lang="tr-TR" dirty="0" err="1" smtClean="0"/>
              <a:t>knee</a:t>
            </a:r>
            <a:r>
              <a:rPr lang="tr-TR" dirty="0" smtClean="0"/>
              <a:t> </a:t>
            </a:r>
            <a:r>
              <a:rPr lang="tr-TR" dirty="0" err="1" smtClean="0"/>
              <a:t>plot</a:t>
            </a:r>
            <a:r>
              <a:rPr lang="tr-TR" dirty="0" smtClean="0"/>
              <a:t> denir. Burada kırılmanın olduğu yer optimal e parametresini verir. </a:t>
            </a:r>
          </a:p>
          <a:p>
            <a:endParaRPr lang="tr-TR" dirty="0"/>
          </a:p>
          <a:p>
            <a:endParaRPr lang="tr-TR" dirty="0" smtClean="0"/>
          </a:p>
          <a:p>
            <a:pPr marL="0" indent="0">
              <a:buNone/>
            </a:pPr>
            <a:r>
              <a:rPr lang="en-US" dirty="0" smtClean="0"/>
              <a:t>.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231531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7758" y="-111264"/>
            <a:ext cx="6139492" cy="5783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340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38200" y="201223"/>
            <a:ext cx="10515600" cy="790815"/>
          </a:xfrm>
        </p:spPr>
        <p:txBody>
          <a:bodyPr/>
          <a:lstStyle/>
          <a:p>
            <a:r>
              <a:rPr lang="tr-TR" dirty="0" smtClean="0"/>
              <a:t>DBSCAN algoritmasının dezavantajları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838200" y="1825625"/>
            <a:ext cx="11264660" cy="4092096"/>
          </a:xfrm>
        </p:spPr>
        <p:txBody>
          <a:bodyPr/>
          <a:lstStyle/>
          <a:p>
            <a:r>
              <a:rPr lang="tr-TR" dirty="0" smtClean="0"/>
              <a:t>Yoğunlukta değişimler var ise gürültü noktaları tespit edilemez. </a:t>
            </a:r>
          </a:p>
          <a:p>
            <a:r>
              <a:rPr lang="tr-TR" dirty="0" smtClean="0"/>
              <a:t>Parametrelere karşı çok hassas. Doğru parametreleri belirlemek zordur.</a:t>
            </a:r>
          </a:p>
          <a:p>
            <a:r>
              <a:rPr lang="tr-TR" dirty="0" smtClean="0"/>
              <a:t>Mesafe ölçümlerine göre hassasiyeti değişir. </a:t>
            </a:r>
            <a:endParaRPr lang="en-US" dirty="0"/>
          </a:p>
          <a:p>
            <a:r>
              <a:rPr lang="tr-TR" dirty="0" smtClean="0"/>
              <a:t>Yoğunlukta çok farklı seviyeler var ise DBSCAN doğru sınıflama yapamaz.</a:t>
            </a:r>
            <a:endParaRPr lang="en-US" dirty="0"/>
          </a:p>
          <a:p>
            <a:r>
              <a:rPr lang="en-US" dirty="0"/>
              <a:t>    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275477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2710132" y="477270"/>
            <a:ext cx="4803475" cy="894332"/>
          </a:xfrm>
        </p:spPr>
        <p:txBody>
          <a:bodyPr/>
          <a:lstStyle/>
          <a:p>
            <a:r>
              <a:rPr lang="tr-TR" dirty="0" smtClean="0"/>
              <a:t>Avantajları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tr-TR" dirty="0" smtClean="0"/>
              <a:t>Sınıf sayısını önceden bilmeye gerek yok</a:t>
            </a:r>
          </a:p>
          <a:p>
            <a:r>
              <a:rPr lang="tr-TR" dirty="0" smtClean="0"/>
              <a:t>Her şekilde olan sınıfı belirler, daire olmasına gerek yok.</a:t>
            </a:r>
            <a:endParaRPr lang="en-US" dirty="0"/>
          </a:p>
          <a:p>
            <a:r>
              <a:rPr lang="tr-TR" dirty="0" smtClean="0"/>
              <a:t>Gürültü noktalarını belirler, </a:t>
            </a:r>
            <a:r>
              <a:rPr lang="tr-TR" dirty="0" err="1" smtClean="0"/>
              <a:t>outliers</a:t>
            </a:r>
            <a:r>
              <a:rPr lang="tr-TR" dirty="0" smtClean="0"/>
              <a:t>.</a:t>
            </a:r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425851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3943710" y="2903927"/>
            <a:ext cx="3026434" cy="607024"/>
          </a:xfrm>
        </p:spPr>
        <p:txBody>
          <a:bodyPr/>
          <a:lstStyle/>
          <a:p>
            <a:r>
              <a:rPr lang="tr-TR" dirty="0" smtClean="0"/>
              <a:t>Örnek Alg.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770843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0" y="0"/>
            <a:ext cx="3773214" cy="1127051"/>
          </a:xfrm>
        </p:spPr>
        <p:txBody>
          <a:bodyPr>
            <a:normAutofit/>
          </a:bodyPr>
          <a:lstStyle/>
          <a:p>
            <a:r>
              <a:rPr lang="tr-TR" dirty="0" smtClean="0"/>
              <a:t>Sınıf İçi/</a:t>
            </a:r>
            <a:r>
              <a:rPr lang="tr-TR" dirty="0" err="1" smtClean="0"/>
              <a:t>Intertia</a:t>
            </a:r>
            <a:r>
              <a:rPr lang="tr-TR" dirty="0" smtClean="0"/>
              <a:t>: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0" y="2280745"/>
            <a:ext cx="12192000" cy="4577255"/>
          </a:xfrm>
        </p:spPr>
        <p:txBody>
          <a:bodyPr/>
          <a:lstStyle/>
          <a:p>
            <a:r>
              <a:rPr lang="tr-TR" dirty="0" smtClean="0"/>
              <a:t>Sınıf içi verilerin sınıf merkezinden (</a:t>
            </a:r>
            <a:r>
              <a:rPr lang="tr-TR" dirty="0" err="1" smtClean="0"/>
              <a:t>centroid</a:t>
            </a:r>
            <a:r>
              <a:rPr lang="tr-TR" dirty="0" smtClean="0"/>
              <a:t> of </a:t>
            </a:r>
            <a:r>
              <a:rPr lang="tr-TR" dirty="0" err="1" smtClean="0"/>
              <a:t>the</a:t>
            </a:r>
            <a:r>
              <a:rPr lang="tr-TR" dirty="0" smtClean="0"/>
              <a:t> </a:t>
            </a:r>
            <a:r>
              <a:rPr lang="tr-TR" dirty="0" err="1" smtClean="0"/>
              <a:t>cluster</a:t>
            </a:r>
            <a:r>
              <a:rPr lang="tr-TR" dirty="0" smtClean="0"/>
              <a:t>) olan uzaklıkların toplamı bulunur.</a:t>
            </a:r>
          </a:p>
          <a:p>
            <a:r>
              <a:rPr lang="tr-TR" dirty="0" smtClean="0"/>
              <a:t>Bu toplam (</a:t>
            </a:r>
            <a:r>
              <a:rPr lang="tr-TR" dirty="0" err="1" smtClean="0"/>
              <a:t>intracluster</a:t>
            </a:r>
            <a:r>
              <a:rPr lang="tr-TR" dirty="0" smtClean="0"/>
              <a:t> </a:t>
            </a:r>
            <a:r>
              <a:rPr lang="tr-TR" dirty="0" err="1" smtClean="0"/>
              <a:t>distance</a:t>
            </a:r>
            <a:r>
              <a:rPr lang="tr-TR" dirty="0" smtClean="0"/>
              <a:t>) sınıflamayı değerlendirme için bir metrik olarak kullanılabilir. </a:t>
            </a:r>
          </a:p>
          <a:p>
            <a:r>
              <a:rPr lang="tr-TR" dirty="0" smtClean="0"/>
              <a:t>Sınıf içi verilerin birbirlerine çok benzemeleri iyi sınıflama için bir kriterdir.</a:t>
            </a:r>
          </a:p>
          <a:p>
            <a:r>
              <a:rPr lang="tr-TR" dirty="0" err="1" smtClean="0"/>
              <a:t>intracluster</a:t>
            </a:r>
            <a:r>
              <a:rPr lang="tr-TR" dirty="0" smtClean="0"/>
              <a:t> </a:t>
            </a:r>
            <a:r>
              <a:rPr lang="tr-TR" dirty="0" err="1" smtClean="0"/>
              <a:t>distance</a:t>
            </a:r>
            <a:r>
              <a:rPr lang="tr-TR" dirty="0" smtClean="0"/>
              <a:t> değerinin (bulunan toplam) oldukça küçük olması gerekir.</a:t>
            </a:r>
          </a:p>
          <a:p>
            <a:r>
              <a:rPr lang="tr-TR" dirty="0" smtClean="0"/>
              <a:t>Küçük toplam daha iyi sınıflama ve kompakt bir sınıfı ifade eder. </a:t>
            </a:r>
            <a:endParaRPr lang="tr-TR" dirty="0"/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6276" y="244694"/>
            <a:ext cx="3704059" cy="1658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397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1742" y="715992"/>
            <a:ext cx="8026837" cy="5106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539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9019" y="963414"/>
            <a:ext cx="8670347" cy="491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4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4576" y="508958"/>
            <a:ext cx="8439387" cy="565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496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177749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sz="3100" dirty="0">
                <a:solidFill>
                  <a:srgbClr val="FF0000"/>
                </a:solidFill>
              </a:rPr>
              <a:t>import </a:t>
            </a:r>
            <a:r>
              <a:rPr lang="en-US" sz="3100" dirty="0" err="1">
                <a:solidFill>
                  <a:srgbClr val="FF0000"/>
                </a:solidFill>
              </a:rPr>
              <a:t>numpy</a:t>
            </a:r>
            <a:endParaRPr lang="en-US" sz="31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sz="3100" dirty="0" err="1" smtClean="0">
                <a:solidFill>
                  <a:srgbClr val="FF0000"/>
                </a:solidFill>
              </a:rPr>
              <a:t>def</a:t>
            </a:r>
            <a:r>
              <a:rPr lang="en-US" sz="3100" dirty="0" smtClean="0">
                <a:solidFill>
                  <a:srgbClr val="FF0000"/>
                </a:solidFill>
              </a:rPr>
              <a:t> </a:t>
            </a:r>
            <a:r>
              <a:rPr lang="en-US" sz="3100" dirty="0" err="1">
                <a:solidFill>
                  <a:srgbClr val="FF0000"/>
                </a:solidFill>
              </a:rPr>
              <a:t>MyDBSCAN</a:t>
            </a:r>
            <a:r>
              <a:rPr lang="en-US" sz="3100" dirty="0">
                <a:solidFill>
                  <a:srgbClr val="FF0000"/>
                </a:solidFill>
              </a:rPr>
              <a:t>(D, eps, </a:t>
            </a:r>
            <a:r>
              <a:rPr lang="en-US" sz="3100" dirty="0" err="1">
                <a:solidFill>
                  <a:srgbClr val="FF0000"/>
                </a:solidFill>
              </a:rPr>
              <a:t>MinPts</a:t>
            </a:r>
            <a:r>
              <a:rPr lang="en-US" sz="3100" dirty="0">
                <a:solidFill>
                  <a:srgbClr val="FF0000"/>
                </a:solidFill>
              </a:rPr>
              <a:t>):</a:t>
            </a:r>
          </a:p>
          <a:p>
            <a:pPr marL="0" indent="0">
              <a:buNone/>
            </a:pPr>
            <a:r>
              <a:rPr lang="en-US" sz="3100" dirty="0"/>
              <a:t>    </a:t>
            </a:r>
            <a:r>
              <a:rPr lang="en-US" sz="3100" dirty="0" smtClean="0"/>
              <a:t>"""  </a:t>
            </a:r>
            <a:r>
              <a:rPr lang="en-US" sz="3100" dirty="0"/>
              <a:t>Cluster the dataset `D` using the DBSCAN algorithm</a:t>
            </a:r>
            <a:r>
              <a:rPr lang="en-US" sz="3100" dirty="0" smtClean="0"/>
              <a:t>.  </a:t>
            </a:r>
            <a:endParaRPr lang="tr-TR" sz="3100" dirty="0" smtClean="0"/>
          </a:p>
          <a:p>
            <a:pPr marL="0" indent="0">
              <a:buNone/>
            </a:pPr>
            <a:r>
              <a:rPr lang="en-US" sz="3100" dirty="0" err="1" smtClean="0"/>
              <a:t>MyDBSCAN</a:t>
            </a:r>
            <a:r>
              <a:rPr lang="en-US" sz="3100" dirty="0" smtClean="0"/>
              <a:t> </a:t>
            </a:r>
            <a:r>
              <a:rPr lang="en-US" sz="3100" dirty="0"/>
              <a:t>takes a dataset `D` (a list of vectors), a threshold </a:t>
            </a:r>
            <a:r>
              <a:rPr lang="en-US" sz="3100" dirty="0" smtClean="0"/>
              <a:t>distance   </a:t>
            </a:r>
            <a:r>
              <a:rPr lang="en-US" sz="3100" dirty="0"/>
              <a:t>`eps`, and a required number of points `</a:t>
            </a:r>
            <a:r>
              <a:rPr lang="en-US" sz="3100" dirty="0" err="1"/>
              <a:t>MinPts</a:t>
            </a:r>
            <a:r>
              <a:rPr lang="en-US" sz="3100" dirty="0" smtClean="0"/>
              <a:t>`.    </a:t>
            </a:r>
            <a:endParaRPr lang="tr-TR" sz="3100" dirty="0" smtClean="0"/>
          </a:p>
          <a:p>
            <a:pPr marL="0" indent="0">
              <a:buNone/>
            </a:pPr>
            <a:r>
              <a:rPr lang="en-US" sz="3100" dirty="0" smtClean="0"/>
              <a:t>It </a:t>
            </a:r>
            <a:r>
              <a:rPr lang="en-US" sz="3100" dirty="0"/>
              <a:t>will return a list of cluster labels. The label -1 means noise, and </a:t>
            </a:r>
            <a:r>
              <a:rPr lang="en-US" sz="3100" dirty="0" smtClean="0"/>
              <a:t>then </a:t>
            </a:r>
            <a:r>
              <a:rPr lang="en-US" sz="3100" dirty="0"/>
              <a:t>the clusters are numbered starting from 1</a:t>
            </a:r>
            <a:r>
              <a:rPr lang="en-US" sz="3100" dirty="0" smtClean="0"/>
              <a:t>.  </a:t>
            </a:r>
            <a:r>
              <a:rPr lang="en-US" sz="3100" dirty="0"/>
              <a:t>"""</a:t>
            </a:r>
          </a:p>
          <a:p>
            <a:pPr marL="0" indent="0">
              <a:buNone/>
            </a:pPr>
            <a:r>
              <a:rPr lang="en-US" sz="3100" dirty="0"/>
              <a:t> </a:t>
            </a:r>
          </a:p>
          <a:p>
            <a:pPr marL="0" indent="0">
              <a:buNone/>
            </a:pPr>
            <a:r>
              <a:rPr lang="en-US" sz="3100" dirty="0"/>
              <a:t>    # This list will hold the final cluster assignment for each point in D</a:t>
            </a:r>
            <a:r>
              <a:rPr lang="en-US" sz="3100" dirty="0" smtClean="0"/>
              <a:t>.  # </a:t>
            </a:r>
            <a:r>
              <a:rPr lang="en-US" sz="3100" dirty="0"/>
              <a:t>There are two reserved values:</a:t>
            </a:r>
          </a:p>
          <a:p>
            <a:pPr marL="0" indent="0">
              <a:buNone/>
            </a:pPr>
            <a:r>
              <a:rPr lang="en-US" sz="3100" dirty="0"/>
              <a:t>    </a:t>
            </a:r>
            <a:r>
              <a:rPr lang="en-US" sz="3100" dirty="0" smtClean="0"/>
              <a:t>#   </a:t>
            </a:r>
            <a:r>
              <a:rPr lang="en-US" sz="3100" dirty="0"/>
              <a:t>-1 - Indicates a noise </a:t>
            </a:r>
            <a:r>
              <a:rPr lang="en-US" sz="3100" dirty="0" smtClean="0"/>
              <a:t>point    </a:t>
            </a:r>
            <a:r>
              <a:rPr lang="en-US" sz="3100" dirty="0"/>
              <a:t>#     0 - Means the point hasn't been considered yet</a:t>
            </a:r>
            <a:r>
              <a:rPr lang="en-US" sz="3100" dirty="0" smtClean="0"/>
              <a:t>. </a:t>
            </a:r>
            <a:r>
              <a:rPr lang="en-US" sz="3100" dirty="0"/>
              <a:t># Initially all labels are 0.    </a:t>
            </a:r>
          </a:p>
          <a:p>
            <a:pPr marL="0" indent="0">
              <a:buNone/>
            </a:pPr>
            <a:r>
              <a:rPr lang="en-US" sz="3100" dirty="0"/>
              <a:t>    </a:t>
            </a:r>
            <a:r>
              <a:rPr lang="en-US" sz="3100" dirty="0">
                <a:solidFill>
                  <a:srgbClr val="FF0000"/>
                </a:solidFill>
              </a:rPr>
              <a:t>labels = [0]*</a:t>
            </a:r>
            <a:r>
              <a:rPr lang="en-US" sz="3100" dirty="0" err="1">
                <a:solidFill>
                  <a:srgbClr val="FF0000"/>
                </a:solidFill>
              </a:rPr>
              <a:t>len</a:t>
            </a:r>
            <a:r>
              <a:rPr lang="en-US" sz="3100" dirty="0">
                <a:solidFill>
                  <a:srgbClr val="FF0000"/>
                </a:solidFill>
              </a:rPr>
              <a:t>(D)</a:t>
            </a:r>
          </a:p>
          <a:p>
            <a:pPr marL="0" indent="0">
              <a:buNone/>
            </a:pPr>
            <a:endParaRPr lang="en-US" sz="3100" dirty="0"/>
          </a:p>
          <a:p>
            <a:pPr marL="0" indent="0">
              <a:buNone/>
            </a:pPr>
            <a:r>
              <a:rPr lang="en-US" sz="3100" dirty="0"/>
              <a:t>    # C is the ID of the current cluster.    </a:t>
            </a:r>
          </a:p>
          <a:p>
            <a:pPr marL="0" indent="0">
              <a:buNone/>
            </a:pPr>
            <a:r>
              <a:rPr lang="en-US" sz="3100" dirty="0">
                <a:solidFill>
                  <a:srgbClr val="FF0000"/>
                </a:solidFill>
              </a:rPr>
              <a:t>    C = 0</a:t>
            </a:r>
          </a:p>
          <a:p>
            <a:pPr marL="0" indent="0">
              <a:buNone/>
            </a:pPr>
            <a:r>
              <a:rPr lang="en-US" sz="3100" dirty="0"/>
              <a:t>    </a:t>
            </a:r>
          </a:p>
          <a:p>
            <a:pPr marL="0" indent="0">
              <a:buNone/>
            </a:pPr>
            <a:r>
              <a:rPr lang="en-US" sz="3100" dirty="0"/>
              <a:t>    # This outer loop is just responsible for picking new seed points--a </a:t>
            </a:r>
            <a:r>
              <a:rPr lang="en-US" sz="3100" dirty="0" smtClean="0"/>
              <a:t>point    </a:t>
            </a:r>
            <a:r>
              <a:rPr lang="en-US" sz="3100" dirty="0"/>
              <a:t># from which to grow a new cluster</a:t>
            </a:r>
            <a:r>
              <a:rPr lang="en-US" sz="3100" dirty="0" smtClean="0"/>
              <a:t>.</a:t>
            </a:r>
            <a:r>
              <a:rPr lang="tr-TR" sz="3100" dirty="0" smtClean="0"/>
              <a:t> </a:t>
            </a:r>
            <a:r>
              <a:rPr lang="en-US" sz="3100" dirty="0" smtClean="0"/>
              <a:t>    </a:t>
            </a:r>
            <a:r>
              <a:rPr lang="en-US" sz="3100" dirty="0"/>
              <a:t># Once a valid seed point is found, a new cluster is created, and the </a:t>
            </a:r>
            <a:r>
              <a:rPr lang="en-US" sz="3100" dirty="0" smtClean="0"/>
              <a:t>   # cluster growth is all handled by the '</a:t>
            </a:r>
            <a:r>
              <a:rPr lang="en-US" sz="3100" dirty="0" err="1" smtClean="0"/>
              <a:t>expandCluster</a:t>
            </a:r>
            <a:r>
              <a:rPr lang="en-US" sz="3100" dirty="0" smtClean="0"/>
              <a:t>' routine.</a:t>
            </a:r>
          </a:p>
          <a:p>
            <a:pPr marL="0" indent="0">
              <a:buNone/>
            </a:pPr>
            <a:r>
              <a:rPr lang="en-US" dirty="0" smtClean="0"/>
              <a:t> 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426094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0" y="0"/>
            <a:ext cx="12192000" cy="6788989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# For each point P in the Dataset D</a:t>
            </a:r>
            <a:r>
              <a:rPr lang="en-US" dirty="0" smtClean="0"/>
              <a:t>...  </a:t>
            </a:r>
            <a:r>
              <a:rPr lang="en-US" dirty="0"/>
              <a:t># ('P' is the index of the </a:t>
            </a:r>
            <a:r>
              <a:rPr lang="en-US" dirty="0" err="1"/>
              <a:t>datapoint</a:t>
            </a:r>
            <a:r>
              <a:rPr lang="en-US" dirty="0"/>
              <a:t>, rather than the </a:t>
            </a:r>
            <a:r>
              <a:rPr lang="en-US" dirty="0" err="1"/>
              <a:t>datapoint</a:t>
            </a:r>
            <a:r>
              <a:rPr lang="en-US" dirty="0"/>
              <a:t> itself</a:t>
            </a:r>
            <a:r>
              <a:rPr lang="en-US" dirty="0" smtClean="0"/>
              <a:t>.)    </a:t>
            </a:r>
            <a:r>
              <a:rPr lang="en-US" dirty="0"/>
              <a:t>for P in range(0, </a:t>
            </a:r>
            <a:r>
              <a:rPr lang="en-US" dirty="0" err="1"/>
              <a:t>len</a:t>
            </a:r>
            <a:r>
              <a:rPr lang="en-US" dirty="0"/>
              <a:t>(D</a:t>
            </a:r>
            <a:r>
              <a:rPr lang="en-US" dirty="0" smtClean="0"/>
              <a:t>)):   </a:t>
            </a:r>
            <a:r>
              <a:rPr lang="en-US" dirty="0"/>
              <a:t># Only points that have not already been claimed can be picked as new </a:t>
            </a:r>
            <a:r>
              <a:rPr lang="en-US" dirty="0" smtClean="0"/>
              <a:t>   # </a:t>
            </a:r>
            <a:r>
              <a:rPr lang="en-US" dirty="0"/>
              <a:t>seed points.    </a:t>
            </a:r>
            <a:r>
              <a:rPr lang="en-US" dirty="0" smtClean="0"/>
              <a:t>    </a:t>
            </a:r>
            <a:r>
              <a:rPr lang="en-US" dirty="0"/>
              <a:t># If the point's label is not 0, continue to the next point.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        if not (labels[P] == 0):</a:t>
            </a:r>
          </a:p>
          <a:p>
            <a:pPr marL="0" indent="0">
              <a:buNone/>
            </a:pPr>
            <a:r>
              <a:rPr lang="en-US" dirty="0"/>
              <a:t>           </a:t>
            </a:r>
            <a:r>
              <a:rPr lang="en-US" dirty="0">
                <a:solidFill>
                  <a:srgbClr val="FF0000"/>
                </a:solidFill>
              </a:rPr>
              <a:t>continue</a:t>
            </a:r>
          </a:p>
          <a:p>
            <a:pPr marL="0" indent="0">
              <a:buNone/>
            </a:pPr>
            <a:r>
              <a:rPr lang="en-US" dirty="0" smtClean="0"/>
              <a:t>.</a:t>
            </a:r>
            <a:r>
              <a:rPr lang="en-US" dirty="0" smtClean="0">
                <a:solidFill>
                  <a:srgbClr val="FF0000"/>
                </a:solidFill>
              </a:rPr>
              <a:t>        </a:t>
            </a:r>
            <a:r>
              <a:rPr lang="en-US" dirty="0" err="1">
                <a:solidFill>
                  <a:srgbClr val="FF0000"/>
                </a:solidFill>
              </a:rPr>
              <a:t>NeighborPts</a:t>
            </a:r>
            <a:r>
              <a:rPr lang="en-US" dirty="0">
                <a:solidFill>
                  <a:srgbClr val="FF0000"/>
                </a:solidFill>
              </a:rPr>
              <a:t> = </a:t>
            </a:r>
            <a:r>
              <a:rPr lang="en-US" dirty="0" err="1">
                <a:solidFill>
                  <a:srgbClr val="FF0000"/>
                </a:solidFill>
              </a:rPr>
              <a:t>regionQuery</a:t>
            </a:r>
            <a:r>
              <a:rPr lang="en-US" dirty="0">
                <a:solidFill>
                  <a:srgbClr val="FF0000"/>
                </a:solidFill>
              </a:rPr>
              <a:t>(D, P, eps</a:t>
            </a:r>
            <a:r>
              <a:rPr lang="en-US" dirty="0" smtClean="0">
                <a:solidFill>
                  <a:srgbClr val="FF0000"/>
                </a:solidFill>
              </a:rPr>
              <a:t>)</a:t>
            </a:r>
            <a:r>
              <a:rPr lang="tr-TR" dirty="0" smtClean="0">
                <a:solidFill>
                  <a:srgbClr val="FF0000"/>
                </a:solidFill>
              </a:rPr>
              <a:t>    </a:t>
            </a:r>
            <a:r>
              <a:rPr lang="en-US" dirty="0" smtClean="0"/>
              <a:t> </a:t>
            </a:r>
            <a:r>
              <a:rPr lang="en-US" dirty="0"/>
              <a:t># Find all of P's neighboring points</a:t>
            </a:r>
            <a:endParaRPr lang="en-US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# </a:t>
            </a:r>
            <a:r>
              <a:rPr lang="en-US" dirty="0"/>
              <a:t>If the number is below </a:t>
            </a:r>
            <a:r>
              <a:rPr lang="en-US" dirty="0" err="1"/>
              <a:t>MinPts</a:t>
            </a:r>
            <a:r>
              <a:rPr lang="en-US" dirty="0"/>
              <a:t>, this point is noise. </a:t>
            </a:r>
            <a:r>
              <a:rPr lang="en-US" dirty="0" smtClean="0"/>
              <a:t>    </a:t>
            </a:r>
            <a:r>
              <a:rPr lang="en-US" dirty="0"/>
              <a:t># This is the only condition under which a point is labeled </a:t>
            </a:r>
            <a:r>
              <a:rPr lang="en-US" dirty="0" smtClean="0"/>
              <a:t>     </a:t>
            </a:r>
            <a:r>
              <a:rPr lang="en-US" dirty="0"/>
              <a:t># NOISE--when it's not a valid seed point. A NOISE point may later </a:t>
            </a:r>
            <a:r>
              <a:rPr lang="en-US" dirty="0" smtClean="0"/>
              <a:t>   </a:t>
            </a:r>
            <a:r>
              <a:rPr lang="en-US" dirty="0"/>
              <a:t># be picked up by another cluster as a boundary point (this is the </a:t>
            </a:r>
            <a:r>
              <a:rPr lang="en-US" dirty="0" smtClean="0"/>
              <a:t>only        </a:t>
            </a:r>
            <a:r>
              <a:rPr lang="en-US" dirty="0"/>
              <a:t># condition under which a cluster label can change--from NOISE to </a:t>
            </a:r>
            <a:r>
              <a:rPr lang="en-US" dirty="0" smtClean="0"/>
              <a:t>    </a:t>
            </a:r>
            <a:r>
              <a:rPr lang="en-US" dirty="0"/>
              <a:t># something else).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        if </a:t>
            </a:r>
            <a:r>
              <a:rPr lang="en-US" dirty="0" err="1">
                <a:solidFill>
                  <a:srgbClr val="FF0000"/>
                </a:solidFill>
              </a:rPr>
              <a:t>len</a:t>
            </a:r>
            <a:r>
              <a:rPr lang="en-US" dirty="0">
                <a:solidFill>
                  <a:srgbClr val="FF0000"/>
                </a:solidFill>
              </a:rPr>
              <a:t>(</a:t>
            </a:r>
            <a:r>
              <a:rPr lang="en-US" dirty="0" err="1">
                <a:solidFill>
                  <a:srgbClr val="FF0000"/>
                </a:solidFill>
              </a:rPr>
              <a:t>NeighborPts</a:t>
            </a:r>
            <a:r>
              <a:rPr lang="en-US" dirty="0">
                <a:solidFill>
                  <a:srgbClr val="FF0000"/>
                </a:solidFill>
              </a:rPr>
              <a:t>) &lt; </a:t>
            </a:r>
            <a:r>
              <a:rPr lang="en-US" dirty="0" err="1">
                <a:solidFill>
                  <a:srgbClr val="FF0000"/>
                </a:solidFill>
              </a:rPr>
              <a:t>MinPts</a:t>
            </a:r>
            <a:r>
              <a:rPr lang="en-US" dirty="0">
                <a:solidFill>
                  <a:srgbClr val="FF0000"/>
                </a:solidFill>
              </a:rPr>
              <a:t>: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            labels[P] = -</a:t>
            </a:r>
            <a:r>
              <a:rPr lang="en-US" dirty="0" smtClean="0">
                <a:solidFill>
                  <a:srgbClr val="FF0000"/>
                </a:solidFill>
              </a:rPr>
              <a:t>1</a:t>
            </a:r>
            <a:r>
              <a:rPr lang="en-US" dirty="0" smtClean="0"/>
              <a:t> </a:t>
            </a:r>
            <a:r>
              <a:rPr lang="tr-TR" dirty="0" smtClean="0"/>
              <a:t>   </a:t>
            </a:r>
            <a:r>
              <a:rPr lang="en-US" dirty="0" smtClean="0"/>
              <a:t> </a:t>
            </a:r>
            <a:r>
              <a:rPr lang="en-US" dirty="0"/>
              <a:t># Otherwise, if there are at least </a:t>
            </a:r>
            <a:r>
              <a:rPr lang="en-US" dirty="0" err="1"/>
              <a:t>MinPts</a:t>
            </a:r>
            <a:r>
              <a:rPr lang="en-US" dirty="0"/>
              <a:t> nearby, use this point as the </a:t>
            </a:r>
            <a:r>
              <a:rPr lang="en-US" dirty="0" smtClean="0"/>
              <a:t> </a:t>
            </a:r>
            <a:r>
              <a:rPr lang="en-US" dirty="0"/>
              <a:t># seed for a new cluster.    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        else: </a:t>
            </a:r>
          </a:p>
          <a:p>
            <a:pPr marL="0" indent="0">
              <a:buNone/>
            </a:pPr>
            <a:r>
              <a:rPr lang="tr-TR" dirty="0" smtClean="0">
                <a:solidFill>
                  <a:srgbClr val="FF0000"/>
                </a:solidFill>
              </a:rPr>
              <a:t>       </a:t>
            </a:r>
            <a:r>
              <a:rPr lang="en-US" dirty="0" smtClean="0">
                <a:solidFill>
                  <a:srgbClr val="FF0000"/>
                </a:solidFill>
              </a:rPr>
              <a:t>C </a:t>
            </a:r>
            <a:r>
              <a:rPr lang="en-US" dirty="0">
                <a:solidFill>
                  <a:srgbClr val="FF0000"/>
                </a:solidFill>
              </a:rPr>
              <a:t>+= </a:t>
            </a:r>
            <a:r>
              <a:rPr lang="en-US" dirty="0" smtClean="0">
                <a:solidFill>
                  <a:srgbClr val="FF0000"/>
                </a:solidFill>
              </a:rPr>
              <a:t>1</a:t>
            </a:r>
            <a:r>
              <a:rPr lang="en-US" dirty="0" smtClean="0"/>
              <a:t>    </a:t>
            </a:r>
            <a:r>
              <a:rPr lang="tr-TR" dirty="0" smtClean="0"/>
              <a:t>              </a:t>
            </a:r>
            <a:r>
              <a:rPr lang="en-US" dirty="0" smtClean="0"/>
              <a:t> </a:t>
            </a:r>
            <a:r>
              <a:rPr lang="en-US" dirty="0"/>
              <a:t># Get the next cluster label.</a:t>
            </a:r>
          </a:p>
          <a:p>
            <a:pPr marL="0" indent="0">
              <a:buNone/>
            </a:pPr>
            <a:r>
              <a:rPr lang="en-US" dirty="0" smtClean="0"/>
              <a:t>.      </a:t>
            </a:r>
            <a:r>
              <a:rPr lang="en-US" dirty="0">
                <a:solidFill>
                  <a:srgbClr val="FF0000"/>
                </a:solidFill>
              </a:rPr>
              <a:t>labels[P] = </a:t>
            </a:r>
            <a:r>
              <a:rPr lang="en-US" dirty="0" smtClean="0">
                <a:solidFill>
                  <a:srgbClr val="FF0000"/>
                </a:solidFill>
              </a:rPr>
              <a:t>C</a:t>
            </a:r>
            <a:r>
              <a:rPr lang="en-US" dirty="0" smtClean="0"/>
              <a:t>       </a:t>
            </a:r>
            <a:r>
              <a:rPr lang="en-US" dirty="0"/>
              <a:t> # </a:t>
            </a:r>
            <a:r>
              <a:rPr lang="en-US" dirty="0" err="1"/>
              <a:t>Assing</a:t>
            </a:r>
            <a:r>
              <a:rPr lang="en-US" dirty="0"/>
              <a:t> the label to our seed point</a:t>
            </a:r>
          </a:p>
          <a:p>
            <a:pPr marL="0" indent="0">
              <a:buNone/>
            </a:pPr>
            <a:r>
              <a:rPr lang="tr-TR" dirty="0" smtClean="0">
                <a:solidFill>
                  <a:srgbClr val="FF0000"/>
                </a:solidFill>
              </a:rPr>
              <a:t>       </a:t>
            </a:r>
            <a:r>
              <a:rPr lang="en-US" dirty="0" err="1" smtClean="0">
                <a:solidFill>
                  <a:srgbClr val="FF0000"/>
                </a:solidFill>
              </a:rPr>
              <a:t>growCluster</a:t>
            </a:r>
            <a:r>
              <a:rPr lang="en-US" dirty="0" smtClean="0">
                <a:solidFill>
                  <a:srgbClr val="FF0000"/>
                </a:solidFill>
              </a:rPr>
              <a:t>(D</a:t>
            </a:r>
            <a:r>
              <a:rPr lang="en-US" dirty="0">
                <a:solidFill>
                  <a:srgbClr val="FF0000"/>
                </a:solidFill>
              </a:rPr>
              <a:t>, labels, P, C, eps, </a:t>
            </a:r>
            <a:r>
              <a:rPr lang="en-US" dirty="0" err="1">
                <a:solidFill>
                  <a:srgbClr val="FF0000"/>
                </a:solidFill>
              </a:rPr>
              <a:t>MinPts</a:t>
            </a:r>
            <a:r>
              <a:rPr lang="en-US" dirty="0" smtClean="0">
                <a:solidFill>
                  <a:srgbClr val="FF0000"/>
                </a:solidFill>
              </a:rPr>
              <a:t>)</a:t>
            </a:r>
            <a:r>
              <a:rPr lang="tr-TR" dirty="0" smtClean="0">
                <a:solidFill>
                  <a:srgbClr val="FF0000"/>
                </a:solidFill>
              </a:rPr>
              <a:t>  </a:t>
            </a:r>
            <a:r>
              <a:rPr lang="en-US" dirty="0" smtClean="0"/>
              <a:t> </a:t>
            </a:r>
            <a:r>
              <a:rPr lang="en-US" dirty="0"/>
              <a:t># Grow the cluster from the seed point.</a:t>
            </a:r>
          </a:p>
          <a:p>
            <a:pPr marL="0" indent="0">
              <a:buNone/>
            </a:pPr>
            <a:r>
              <a:rPr lang="en-US" dirty="0"/>
              <a:t>    # All data has been clustered!</a:t>
            </a:r>
          </a:p>
          <a:p>
            <a:pPr marL="0" indent="0">
              <a:buNone/>
            </a:pPr>
            <a:r>
              <a:rPr lang="en-US" dirty="0"/>
              <a:t>    </a:t>
            </a:r>
            <a:r>
              <a:rPr lang="en-US" dirty="0">
                <a:solidFill>
                  <a:srgbClr val="FF0000"/>
                </a:solidFill>
              </a:rPr>
              <a:t>return labels</a:t>
            </a:r>
            <a:endParaRPr lang="tr-T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1444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-1" y="0"/>
            <a:ext cx="12192001" cy="685800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 err="1">
                <a:solidFill>
                  <a:srgbClr val="FF0000"/>
                </a:solidFill>
              </a:rPr>
              <a:t>def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growCluster</a:t>
            </a:r>
            <a:r>
              <a:rPr lang="en-US" dirty="0">
                <a:solidFill>
                  <a:srgbClr val="FF0000"/>
                </a:solidFill>
              </a:rPr>
              <a:t>(D, labels, P, C, eps, </a:t>
            </a:r>
            <a:r>
              <a:rPr lang="en-US" dirty="0" err="1">
                <a:solidFill>
                  <a:srgbClr val="FF0000"/>
                </a:solidFill>
              </a:rPr>
              <a:t>MinPts</a:t>
            </a:r>
            <a:r>
              <a:rPr lang="en-US" dirty="0">
                <a:solidFill>
                  <a:srgbClr val="FF0000"/>
                </a:solidFill>
              </a:rPr>
              <a:t>):</a:t>
            </a:r>
          </a:p>
          <a:p>
            <a:pPr marL="0" indent="0">
              <a:buNone/>
            </a:pPr>
            <a:r>
              <a:rPr lang="en-US" dirty="0"/>
              <a:t>    </a:t>
            </a:r>
            <a:r>
              <a:rPr lang="en-US" dirty="0" smtClean="0"/>
              <a:t>""" </a:t>
            </a:r>
            <a:r>
              <a:rPr lang="en-US" dirty="0"/>
              <a:t>Grow a new cluster with label `C` from the seed point `P</a:t>
            </a:r>
            <a:r>
              <a:rPr lang="en-US" dirty="0" smtClean="0"/>
              <a:t>`.     </a:t>
            </a:r>
            <a:r>
              <a:rPr lang="en-US" dirty="0"/>
              <a:t>This function searches through the dataset to find all points that </a:t>
            </a:r>
            <a:r>
              <a:rPr lang="en-US" dirty="0" smtClean="0"/>
              <a:t>belong  </a:t>
            </a:r>
            <a:r>
              <a:rPr lang="en-US" dirty="0"/>
              <a:t>to this new cluster. When this function returns, cluster `C` is complete</a:t>
            </a:r>
            <a:r>
              <a:rPr lang="en-US" dirty="0" smtClean="0"/>
              <a:t>.    </a:t>
            </a:r>
            <a:r>
              <a:rPr lang="en-US" dirty="0"/>
              <a:t>Parameters:</a:t>
            </a:r>
          </a:p>
          <a:p>
            <a:pPr marL="0" indent="0">
              <a:buNone/>
            </a:pPr>
            <a:r>
              <a:rPr lang="en-US" dirty="0"/>
              <a:t>      `D`      - The dataset (a list of vectors)</a:t>
            </a:r>
          </a:p>
          <a:p>
            <a:pPr marL="0" indent="0">
              <a:buNone/>
            </a:pPr>
            <a:r>
              <a:rPr lang="en-US" dirty="0"/>
              <a:t>      `labels` - List storing the cluster labels for all dataset points</a:t>
            </a:r>
          </a:p>
          <a:p>
            <a:pPr marL="0" indent="0">
              <a:buNone/>
            </a:pPr>
            <a:r>
              <a:rPr lang="en-US" dirty="0"/>
              <a:t>      `P`      - Index of the seed point for this new cluster</a:t>
            </a:r>
          </a:p>
          <a:p>
            <a:pPr marL="0" indent="0">
              <a:buNone/>
            </a:pPr>
            <a:r>
              <a:rPr lang="en-US" dirty="0"/>
              <a:t>      `C`      - The label for this new cluster.  </a:t>
            </a:r>
          </a:p>
          <a:p>
            <a:pPr marL="0" indent="0">
              <a:buNone/>
            </a:pPr>
            <a:r>
              <a:rPr lang="en-US" dirty="0"/>
              <a:t>      `eps`    - Threshold distance</a:t>
            </a:r>
          </a:p>
          <a:p>
            <a:pPr marL="0" indent="0">
              <a:buNone/>
            </a:pPr>
            <a:r>
              <a:rPr lang="en-US" dirty="0"/>
              <a:t>      `</a:t>
            </a:r>
            <a:r>
              <a:rPr lang="en-US" dirty="0" err="1"/>
              <a:t>MinPts</a:t>
            </a:r>
            <a:r>
              <a:rPr lang="en-US" dirty="0"/>
              <a:t>` - Minimum required number of </a:t>
            </a:r>
            <a:r>
              <a:rPr lang="en-US" dirty="0" smtClean="0"/>
              <a:t>neighbors    </a:t>
            </a:r>
            <a:r>
              <a:rPr lang="en-US" dirty="0"/>
              <a:t>"""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   # </a:t>
            </a:r>
            <a:r>
              <a:rPr lang="en-US" dirty="0" err="1"/>
              <a:t>SearchQueue</a:t>
            </a:r>
            <a:r>
              <a:rPr lang="en-US" dirty="0"/>
              <a:t> is a FIFO queue of points to evaluate. It will only ever </a:t>
            </a:r>
          </a:p>
          <a:p>
            <a:pPr marL="0" indent="0">
              <a:buNone/>
            </a:pPr>
            <a:r>
              <a:rPr lang="en-US" dirty="0"/>
              <a:t>    # contain points which belong to cluster C (and have already been </a:t>
            </a:r>
            <a:r>
              <a:rPr lang="en-US" dirty="0" smtClean="0"/>
              <a:t>labeled   </a:t>
            </a:r>
            <a:r>
              <a:rPr lang="en-US" dirty="0"/>
              <a:t># as such</a:t>
            </a:r>
            <a:r>
              <a:rPr lang="en-US" dirty="0" smtClean="0"/>
              <a:t>).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    # The points are represented by their index values (not the actual vector</a:t>
            </a:r>
            <a:r>
              <a:rPr lang="en-US" dirty="0" smtClean="0"/>
              <a:t>).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    # The FIFO queue behavior is accomplished by appending new points to the</a:t>
            </a:r>
          </a:p>
          <a:p>
            <a:pPr marL="0" indent="0">
              <a:buNone/>
            </a:pPr>
            <a:r>
              <a:rPr lang="en-US" dirty="0"/>
              <a:t>    # end of the list, and using a while-loop rather than a for-loop.</a:t>
            </a:r>
          </a:p>
          <a:p>
            <a:pPr marL="0" indent="0">
              <a:buNone/>
            </a:pPr>
            <a:r>
              <a:rPr lang="en-US" dirty="0"/>
              <a:t>    </a:t>
            </a:r>
            <a:r>
              <a:rPr lang="en-US" dirty="0" err="1">
                <a:solidFill>
                  <a:srgbClr val="FF0000"/>
                </a:solidFill>
              </a:rPr>
              <a:t>SearchQueue</a:t>
            </a:r>
            <a:r>
              <a:rPr lang="en-US" dirty="0">
                <a:solidFill>
                  <a:srgbClr val="FF0000"/>
                </a:solidFill>
              </a:rPr>
              <a:t> = [P]</a:t>
            </a:r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319067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sz="3100" dirty="0"/>
              <a:t># For each point in the queue</a:t>
            </a:r>
            <a:r>
              <a:rPr lang="en-US" sz="3100" dirty="0" smtClean="0"/>
              <a:t>:  </a:t>
            </a:r>
            <a:r>
              <a:rPr lang="en-US" sz="3100" dirty="0"/>
              <a:t>#   1. Determine whether it is a branch or a </a:t>
            </a:r>
            <a:r>
              <a:rPr lang="en-US" sz="3100" dirty="0" smtClean="0"/>
              <a:t>leaf   </a:t>
            </a:r>
            <a:r>
              <a:rPr lang="en-US" sz="3100" dirty="0"/>
              <a:t># </a:t>
            </a:r>
            <a:r>
              <a:rPr lang="en-US" sz="3100" dirty="0" smtClean="0"/>
              <a:t> </a:t>
            </a:r>
            <a:r>
              <a:rPr lang="en-US" sz="3100" dirty="0"/>
              <a:t>2. For branch points, add their unclaimed neighbors to the search queue</a:t>
            </a:r>
          </a:p>
          <a:p>
            <a:pPr marL="0" indent="0">
              <a:buNone/>
            </a:pPr>
            <a:r>
              <a:rPr lang="en-US" sz="3100" dirty="0">
                <a:solidFill>
                  <a:srgbClr val="FF0000"/>
                </a:solidFill>
              </a:rPr>
              <a:t>    </a:t>
            </a:r>
            <a:r>
              <a:rPr lang="en-US" sz="3100" dirty="0" err="1">
                <a:solidFill>
                  <a:srgbClr val="FF0000"/>
                </a:solidFill>
              </a:rPr>
              <a:t>i</a:t>
            </a:r>
            <a:r>
              <a:rPr lang="en-US" sz="3100" dirty="0">
                <a:solidFill>
                  <a:srgbClr val="FF0000"/>
                </a:solidFill>
              </a:rPr>
              <a:t> = 0</a:t>
            </a:r>
          </a:p>
          <a:p>
            <a:pPr marL="0" indent="0">
              <a:buNone/>
            </a:pPr>
            <a:r>
              <a:rPr lang="en-US" sz="3100" dirty="0">
                <a:solidFill>
                  <a:srgbClr val="FF0000"/>
                </a:solidFill>
              </a:rPr>
              <a:t>    while </a:t>
            </a:r>
            <a:r>
              <a:rPr lang="en-US" sz="3100" dirty="0" err="1">
                <a:solidFill>
                  <a:srgbClr val="FF0000"/>
                </a:solidFill>
              </a:rPr>
              <a:t>i</a:t>
            </a:r>
            <a:r>
              <a:rPr lang="en-US" sz="3100" dirty="0">
                <a:solidFill>
                  <a:srgbClr val="FF0000"/>
                </a:solidFill>
              </a:rPr>
              <a:t> &lt; </a:t>
            </a:r>
            <a:r>
              <a:rPr lang="en-US" sz="3100" dirty="0" err="1">
                <a:solidFill>
                  <a:srgbClr val="FF0000"/>
                </a:solidFill>
              </a:rPr>
              <a:t>len</a:t>
            </a:r>
            <a:r>
              <a:rPr lang="en-US" sz="3100" dirty="0">
                <a:solidFill>
                  <a:srgbClr val="FF0000"/>
                </a:solidFill>
              </a:rPr>
              <a:t>(</a:t>
            </a:r>
            <a:r>
              <a:rPr lang="en-US" sz="3100" dirty="0" err="1">
                <a:solidFill>
                  <a:srgbClr val="FF0000"/>
                </a:solidFill>
              </a:rPr>
              <a:t>SearchQueue</a:t>
            </a:r>
            <a:r>
              <a:rPr lang="en-US" sz="3100" dirty="0">
                <a:solidFill>
                  <a:srgbClr val="FF0000"/>
                </a:solidFill>
              </a:rPr>
              <a:t>):    </a:t>
            </a:r>
            <a:r>
              <a:rPr lang="en-US" sz="3100" dirty="0" smtClean="0">
                <a:solidFill>
                  <a:srgbClr val="FF0000"/>
                </a:solidFill>
              </a:rPr>
              <a:t>   </a:t>
            </a:r>
            <a:endParaRPr lang="en-US" sz="31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sz="3100" dirty="0"/>
              <a:t>        </a:t>
            </a:r>
            <a:r>
              <a:rPr lang="en-US" sz="3100" dirty="0">
                <a:solidFill>
                  <a:srgbClr val="FF0000"/>
                </a:solidFill>
              </a:rPr>
              <a:t>P = </a:t>
            </a:r>
            <a:r>
              <a:rPr lang="en-US" sz="3100" dirty="0" err="1">
                <a:solidFill>
                  <a:srgbClr val="FF0000"/>
                </a:solidFill>
              </a:rPr>
              <a:t>SearchQueue</a:t>
            </a:r>
            <a:r>
              <a:rPr lang="en-US" sz="3100" dirty="0">
                <a:solidFill>
                  <a:srgbClr val="FF0000"/>
                </a:solidFill>
              </a:rPr>
              <a:t>[</a:t>
            </a:r>
            <a:r>
              <a:rPr lang="en-US" sz="3100" dirty="0" err="1">
                <a:solidFill>
                  <a:srgbClr val="FF0000"/>
                </a:solidFill>
              </a:rPr>
              <a:t>i</a:t>
            </a:r>
            <a:r>
              <a:rPr lang="en-US" sz="3100" dirty="0" smtClean="0">
                <a:solidFill>
                  <a:srgbClr val="FF0000"/>
                </a:solidFill>
              </a:rPr>
              <a:t>]</a:t>
            </a:r>
            <a:r>
              <a:rPr lang="en-US" sz="3100" dirty="0">
                <a:solidFill>
                  <a:srgbClr val="FF0000"/>
                </a:solidFill>
              </a:rPr>
              <a:t> </a:t>
            </a:r>
            <a:r>
              <a:rPr lang="tr-TR" sz="3100" dirty="0" smtClean="0">
                <a:solidFill>
                  <a:srgbClr val="FF0000"/>
                </a:solidFill>
              </a:rPr>
              <a:t>   </a:t>
            </a:r>
            <a:r>
              <a:rPr lang="en-US" sz="3100" dirty="0" smtClean="0"/>
              <a:t># </a:t>
            </a:r>
            <a:r>
              <a:rPr lang="en-US" sz="3100" dirty="0"/>
              <a:t>Get the next point from the queue. </a:t>
            </a:r>
          </a:p>
          <a:p>
            <a:pPr marL="0" indent="0">
              <a:buNone/>
            </a:pPr>
            <a:r>
              <a:rPr lang="tr-TR" sz="3100" dirty="0" smtClean="0"/>
              <a:t>       </a:t>
            </a:r>
            <a:r>
              <a:rPr lang="en-US" sz="3100" dirty="0" err="1" smtClean="0">
                <a:solidFill>
                  <a:srgbClr val="FF0000"/>
                </a:solidFill>
              </a:rPr>
              <a:t>NeighborPts</a:t>
            </a:r>
            <a:r>
              <a:rPr lang="en-US" sz="3100" dirty="0" smtClean="0">
                <a:solidFill>
                  <a:srgbClr val="FF0000"/>
                </a:solidFill>
              </a:rPr>
              <a:t> </a:t>
            </a:r>
            <a:r>
              <a:rPr lang="en-US" sz="3100" dirty="0">
                <a:solidFill>
                  <a:srgbClr val="FF0000"/>
                </a:solidFill>
              </a:rPr>
              <a:t>= </a:t>
            </a:r>
            <a:r>
              <a:rPr lang="en-US" sz="3100" dirty="0" err="1">
                <a:solidFill>
                  <a:srgbClr val="FF0000"/>
                </a:solidFill>
              </a:rPr>
              <a:t>regionQuery</a:t>
            </a:r>
            <a:r>
              <a:rPr lang="en-US" sz="3100" dirty="0">
                <a:solidFill>
                  <a:srgbClr val="FF0000"/>
                </a:solidFill>
              </a:rPr>
              <a:t>(D, P, eps</a:t>
            </a:r>
            <a:r>
              <a:rPr lang="en-US" sz="3100" dirty="0" smtClean="0">
                <a:solidFill>
                  <a:srgbClr val="FF0000"/>
                </a:solidFill>
              </a:rPr>
              <a:t>)</a:t>
            </a:r>
            <a:r>
              <a:rPr lang="tr-TR" sz="3100" dirty="0" smtClean="0">
                <a:solidFill>
                  <a:srgbClr val="FF0000"/>
                </a:solidFill>
              </a:rPr>
              <a:t>     </a:t>
            </a:r>
            <a:r>
              <a:rPr lang="en-US" sz="3100" dirty="0" smtClean="0">
                <a:solidFill>
                  <a:srgbClr val="FF0000"/>
                </a:solidFill>
              </a:rPr>
              <a:t> </a:t>
            </a:r>
            <a:r>
              <a:rPr lang="en-US" sz="3100" dirty="0"/>
              <a:t># Find all the neighbors of P</a:t>
            </a:r>
          </a:p>
          <a:p>
            <a:pPr marL="0" indent="0">
              <a:buNone/>
            </a:pPr>
            <a:r>
              <a:rPr lang="en-US" sz="3100" dirty="0"/>
              <a:t>        # If the number of neighbors is below the minimum, then this is a </a:t>
            </a:r>
            <a:r>
              <a:rPr lang="en-US" sz="3100" dirty="0" smtClean="0"/>
              <a:t>leaf        </a:t>
            </a:r>
            <a:r>
              <a:rPr lang="en-US" sz="3100" dirty="0"/>
              <a:t># point and we move to the next point in the queue.</a:t>
            </a:r>
          </a:p>
          <a:p>
            <a:pPr marL="0" indent="0">
              <a:buNone/>
            </a:pPr>
            <a:r>
              <a:rPr lang="en-US" sz="3100" dirty="0"/>
              <a:t>        </a:t>
            </a:r>
            <a:r>
              <a:rPr lang="en-US" sz="3100" dirty="0">
                <a:solidFill>
                  <a:srgbClr val="FF0000"/>
                </a:solidFill>
              </a:rPr>
              <a:t>if </a:t>
            </a:r>
            <a:r>
              <a:rPr lang="en-US" sz="3100" dirty="0" err="1">
                <a:solidFill>
                  <a:srgbClr val="FF0000"/>
                </a:solidFill>
              </a:rPr>
              <a:t>len</a:t>
            </a:r>
            <a:r>
              <a:rPr lang="en-US" sz="3100" dirty="0">
                <a:solidFill>
                  <a:srgbClr val="FF0000"/>
                </a:solidFill>
              </a:rPr>
              <a:t>(</a:t>
            </a:r>
            <a:r>
              <a:rPr lang="en-US" sz="3100" dirty="0" err="1">
                <a:solidFill>
                  <a:srgbClr val="FF0000"/>
                </a:solidFill>
              </a:rPr>
              <a:t>NeighborPts</a:t>
            </a:r>
            <a:r>
              <a:rPr lang="en-US" sz="3100" dirty="0">
                <a:solidFill>
                  <a:srgbClr val="FF0000"/>
                </a:solidFill>
              </a:rPr>
              <a:t>) &lt; </a:t>
            </a:r>
            <a:r>
              <a:rPr lang="en-US" sz="3100" dirty="0" err="1">
                <a:solidFill>
                  <a:srgbClr val="FF0000"/>
                </a:solidFill>
              </a:rPr>
              <a:t>MinPts</a:t>
            </a:r>
            <a:r>
              <a:rPr lang="en-US" sz="3100" dirty="0">
                <a:solidFill>
                  <a:srgbClr val="FF0000"/>
                </a:solidFill>
              </a:rPr>
              <a:t>:</a:t>
            </a:r>
          </a:p>
          <a:p>
            <a:pPr marL="0" indent="0">
              <a:buNone/>
            </a:pPr>
            <a:r>
              <a:rPr lang="en-US" sz="3100" dirty="0">
                <a:solidFill>
                  <a:srgbClr val="FF0000"/>
                </a:solidFill>
              </a:rPr>
              <a:t>            </a:t>
            </a:r>
            <a:r>
              <a:rPr lang="en-US" sz="3100" dirty="0" err="1">
                <a:solidFill>
                  <a:srgbClr val="FF0000"/>
                </a:solidFill>
              </a:rPr>
              <a:t>i</a:t>
            </a:r>
            <a:r>
              <a:rPr lang="en-US" sz="3100" dirty="0">
                <a:solidFill>
                  <a:srgbClr val="FF0000"/>
                </a:solidFill>
              </a:rPr>
              <a:t> += 1</a:t>
            </a:r>
          </a:p>
          <a:p>
            <a:pPr marL="0" indent="0">
              <a:buNone/>
            </a:pPr>
            <a:r>
              <a:rPr lang="en-US" sz="3100" dirty="0">
                <a:solidFill>
                  <a:srgbClr val="FF0000"/>
                </a:solidFill>
              </a:rPr>
              <a:t>            </a:t>
            </a:r>
            <a:r>
              <a:rPr lang="en-US" sz="3100" dirty="0" smtClean="0">
                <a:solidFill>
                  <a:srgbClr val="FF0000"/>
                </a:solidFill>
              </a:rPr>
              <a:t>continue</a:t>
            </a:r>
            <a:endParaRPr lang="en-US" sz="31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sz="3100" dirty="0"/>
              <a:t>        # Otherwise, we have the minimum number of neighbors, and this is a </a:t>
            </a:r>
            <a:r>
              <a:rPr lang="en-US" sz="3100" dirty="0" smtClean="0"/>
              <a:t>        </a:t>
            </a:r>
            <a:r>
              <a:rPr lang="en-US" sz="3100" dirty="0"/>
              <a:t># branch point</a:t>
            </a:r>
            <a:r>
              <a:rPr lang="en-US" sz="3100" dirty="0" smtClean="0"/>
              <a:t>.        </a:t>
            </a:r>
            <a:r>
              <a:rPr lang="en-US" sz="3100" dirty="0"/>
              <a:t># For each of the neighbors...</a:t>
            </a:r>
          </a:p>
          <a:p>
            <a:pPr marL="0" indent="0">
              <a:buNone/>
            </a:pPr>
            <a:r>
              <a:rPr lang="en-US" sz="3100" dirty="0"/>
              <a:t>        </a:t>
            </a:r>
            <a:r>
              <a:rPr lang="en-US" sz="3100" dirty="0">
                <a:solidFill>
                  <a:srgbClr val="FF0000"/>
                </a:solidFill>
              </a:rPr>
              <a:t>for </a:t>
            </a:r>
            <a:r>
              <a:rPr lang="en-US" sz="3100" dirty="0" err="1">
                <a:solidFill>
                  <a:srgbClr val="FF0000"/>
                </a:solidFill>
              </a:rPr>
              <a:t>Pn</a:t>
            </a:r>
            <a:r>
              <a:rPr lang="en-US" sz="3100" dirty="0">
                <a:solidFill>
                  <a:srgbClr val="FF0000"/>
                </a:solidFill>
              </a:rPr>
              <a:t> in </a:t>
            </a:r>
            <a:r>
              <a:rPr lang="en-US" sz="3100" dirty="0" err="1">
                <a:solidFill>
                  <a:srgbClr val="FF0000"/>
                </a:solidFill>
              </a:rPr>
              <a:t>NeighborPts</a:t>
            </a:r>
            <a:r>
              <a:rPr lang="en-US" sz="3100" dirty="0" smtClean="0">
                <a:solidFill>
                  <a:srgbClr val="FF0000"/>
                </a:solidFill>
              </a:rPr>
              <a:t>:</a:t>
            </a:r>
            <a:endParaRPr lang="en-US" sz="31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sz="3100" dirty="0"/>
              <a:t>            # If </a:t>
            </a:r>
            <a:r>
              <a:rPr lang="en-US" sz="3100" dirty="0" err="1"/>
              <a:t>Pn</a:t>
            </a:r>
            <a:r>
              <a:rPr lang="en-US" sz="3100" dirty="0"/>
              <a:t> was labelled NOISE during the seed search, then </a:t>
            </a:r>
            <a:r>
              <a:rPr lang="en-US" sz="3100" dirty="0" smtClean="0"/>
              <a:t>we        </a:t>
            </a:r>
            <a:r>
              <a:rPr lang="en-US" sz="3100" dirty="0"/>
              <a:t># know it's not a branch point (it doesn't have enough </a:t>
            </a:r>
            <a:r>
              <a:rPr lang="en-US" sz="3100" dirty="0" smtClean="0"/>
              <a:t>    # </a:t>
            </a:r>
            <a:r>
              <a:rPr lang="en-US" sz="3100" dirty="0"/>
              <a:t>neighbors), so make it a leaf point of cluster C and move on.</a:t>
            </a:r>
          </a:p>
          <a:p>
            <a:pPr marL="0" indent="0">
              <a:buNone/>
            </a:pPr>
            <a:r>
              <a:rPr lang="en-US" sz="3100" dirty="0"/>
              <a:t>            </a:t>
            </a:r>
            <a:r>
              <a:rPr lang="en-US" sz="3100" dirty="0">
                <a:solidFill>
                  <a:srgbClr val="FF0000"/>
                </a:solidFill>
              </a:rPr>
              <a:t>if labels[</a:t>
            </a:r>
            <a:r>
              <a:rPr lang="en-US" sz="3100" dirty="0" err="1">
                <a:solidFill>
                  <a:srgbClr val="FF0000"/>
                </a:solidFill>
              </a:rPr>
              <a:t>Pn</a:t>
            </a:r>
            <a:r>
              <a:rPr lang="en-US" sz="3100" dirty="0">
                <a:solidFill>
                  <a:srgbClr val="FF0000"/>
                </a:solidFill>
              </a:rPr>
              <a:t>] == -1:</a:t>
            </a:r>
          </a:p>
          <a:p>
            <a:pPr marL="0" indent="0">
              <a:buNone/>
            </a:pPr>
            <a:r>
              <a:rPr lang="en-US" sz="3100" dirty="0">
                <a:solidFill>
                  <a:srgbClr val="FF0000"/>
                </a:solidFill>
              </a:rPr>
              <a:t>               labels[</a:t>
            </a:r>
            <a:r>
              <a:rPr lang="en-US" sz="3100" dirty="0" err="1">
                <a:solidFill>
                  <a:srgbClr val="FF0000"/>
                </a:solidFill>
              </a:rPr>
              <a:t>Pn</a:t>
            </a:r>
            <a:r>
              <a:rPr lang="en-US" sz="3100" dirty="0">
                <a:solidFill>
                  <a:srgbClr val="FF0000"/>
                </a:solidFill>
              </a:rPr>
              <a:t>] = C</a:t>
            </a:r>
          </a:p>
          <a:p>
            <a:pPr marL="0" indent="0">
              <a:buNone/>
            </a:pPr>
            <a:r>
              <a:rPr lang="en-US" sz="3100" dirty="0"/>
              <a:t>            # Otherwise, if </a:t>
            </a:r>
            <a:r>
              <a:rPr lang="en-US" sz="3100" dirty="0" err="1"/>
              <a:t>Pn</a:t>
            </a:r>
            <a:r>
              <a:rPr lang="en-US" sz="3100" dirty="0"/>
              <a:t> isn't already claimed, claim it as part </a:t>
            </a:r>
            <a:r>
              <a:rPr lang="en-US" sz="3100" dirty="0" smtClean="0"/>
              <a:t>of            </a:t>
            </a:r>
            <a:r>
              <a:rPr lang="en-US" sz="3100" dirty="0"/>
              <a:t># C and add it to the search queue.   </a:t>
            </a:r>
          </a:p>
          <a:p>
            <a:pPr marL="0" indent="0">
              <a:buNone/>
            </a:pPr>
            <a:r>
              <a:rPr lang="en-US" sz="3100" dirty="0"/>
              <a:t>            </a:t>
            </a:r>
            <a:r>
              <a:rPr lang="en-US" sz="3100" dirty="0" err="1">
                <a:solidFill>
                  <a:srgbClr val="FF0000"/>
                </a:solidFill>
              </a:rPr>
              <a:t>elif</a:t>
            </a:r>
            <a:r>
              <a:rPr lang="en-US" sz="3100" dirty="0">
                <a:solidFill>
                  <a:srgbClr val="FF0000"/>
                </a:solidFill>
              </a:rPr>
              <a:t> labels[</a:t>
            </a:r>
            <a:r>
              <a:rPr lang="en-US" sz="3100" dirty="0" err="1">
                <a:solidFill>
                  <a:srgbClr val="FF0000"/>
                </a:solidFill>
              </a:rPr>
              <a:t>Pn</a:t>
            </a:r>
            <a:r>
              <a:rPr lang="en-US" sz="3100" dirty="0">
                <a:solidFill>
                  <a:srgbClr val="FF0000"/>
                </a:solidFill>
              </a:rPr>
              <a:t>] == 0:</a:t>
            </a:r>
          </a:p>
          <a:p>
            <a:pPr marL="0" indent="0">
              <a:buNone/>
            </a:pPr>
            <a:r>
              <a:rPr lang="tr-TR" sz="3100" dirty="0" smtClean="0">
                <a:solidFill>
                  <a:srgbClr val="FF0000"/>
                </a:solidFill>
              </a:rPr>
              <a:t>            </a:t>
            </a:r>
            <a:r>
              <a:rPr lang="en-US" sz="3100" dirty="0" smtClean="0">
                <a:solidFill>
                  <a:srgbClr val="FF0000"/>
                </a:solidFill>
              </a:rPr>
              <a:t>labels[</a:t>
            </a:r>
            <a:r>
              <a:rPr lang="en-US" sz="3100" dirty="0" err="1" smtClean="0">
                <a:solidFill>
                  <a:srgbClr val="FF0000"/>
                </a:solidFill>
              </a:rPr>
              <a:t>Pn</a:t>
            </a:r>
            <a:r>
              <a:rPr lang="en-US" sz="3100" dirty="0">
                <a:solidFill>
                  <a:srgbClr val="FF0000"/>
                </a:solidFill>
              </a:rPr>
              <a:t>] = </a:t>
            </a:r>
            <a:r>
              <a:rPr lang="en-US" sz="3100" dirty="0" smtClean="0">
                <a:solidFill>
                  <a:srgbClr val="FF0000"/>
                </a:solidFill>
              </a:rPr>
              <a:t>C</a:t>
            </a:r>
            <a:r>
              <a:rPr lang="tr-TR" sz="3100" dirty="0" smtClean="0">
                <a:solidFill>
                  <a:srgbClr val="FF0000"/>
                </a:solidFill>
              </a:rPr>
              <a:t>     </a:t>
            </a:r>
            <a:r>
              <a:rPr lang="en-US" sz="3100" dirty="0" smtClean="0"/>
              <a:t># </a:t>
            </a:r>
            <a:r>
              <a:rPr lang="en-US" sz="3100" dirty="0"/>
              <a:t>Add </a:t>
            </a:r>
            <a:r>
              <a:rPr lang="en-US" sz="3100" dirty="0" err="1"/>
              <a:t>Pn</a:t>
            </a:r>
            <a:r>
              <a:rPr lang="en-US" sz="3100" dirty="0"/>
              <a:t> to cluster C</a:t>
            </a:r>
            <a:r>
              <a:rPr lang="en-US" sz="3100" dirty="0" smtClean="0"/>
              <a:t>.</a:t>
            </a:r>
          </a:p>
          <a:p>
            <a:pPr marL="0" indent="0">
              <a:buNone/>
            </a:pPr>
            <a:r>
              <a:rPr lang="tr-TR" sz="3100" dirty="0" smtClean="0">
                <a:solidFill>
                  <a:srgbClr val="FF0000"/>
                </a:solidFill>
              </a:rPr>
              <a:t>          </a:t>
            </a:r>
            <a:r>
              <a:rPr lang="en-US" sz="3100" dirty="0" err="1" smtClean="0">
                <a:solidFill>
                  <a:srgbClr val="FF0000"/>
                </a:solidFill>
              </a:rPr>
              <a:t>SearchQueue.append</a:t>
            </a:r>
            <a:r>
              <a:rPr lang="en-US" sz="3100" dirty="0" smtClean="0">
                <a:solidFill>
                  <a:srgbClr val="FF0000"/>
                </a:solidFill>
              </a:rPr>
              <a:t>(</a:t>
            </a:r>
            <a:r>
              <a:rPr lang="en-US" sz="3100" dirty="0" err="1" smtClean="0">
                <a:solidFill>
                  <a:srgbClr val="FF0000"/>
                </a:solidFill>
              </a:rPr>
              <a:t>Pn</a:t>
            </a:r>
            <a:r>
              <a:rPr lang="en-US" sz="3100" dirty="0" smtClean="0">
                <a:solidFill>
                  <a:srgbClr val="FF0000"/>
                </a:solidFill>
              </a:rPr>
              <a:t>)</a:t>
            </a:r>
            <a:r>
              <a:rPr lang="en-US" sz="3100" dirty="0">
                <a:solidFill>
                  <a:srgbClr val="FF0000"/>
                </a:solidFill>
              </a:rPr>
              <a:t> </a:t>
            </a:r>
            <a:r>
              <a:rPr lang="tr-TR" sz="3100" dirty="0" smtClean="0"/>
              <a:t>       </a:t>
            </a:r>
            <a:r>
              <a:rPr lang="en-US" sz="3100" dirty="0" smtClean="0"/>
              <a:t># </a:t>
            </a:r>
            <a:r>
              <a:rPr lang="en-US" sz="3100" dirty="0"/>
              <a:t>Add </a:t>
            </a:r>
            <a:r>
              <a:rPr lang="en-US" sz="3100" dirty="0" err="1"/>
              <a:t>Pn</a:t>
            </a:r>
            <a:r>
              <a:rPr lang="en-US" sz="3100" dirty="0"/>
              <a:t> to the </a:t>
            </a:r>
            <a:r>
              <a:rPr lang="en-US" sz="3100" dirty="0" err="1"/>
              <a:t>SearchQueue</a:t>
            </a:r>
            <a:r>
              <a:rPr lang="en-US" sz="3100" dirty="0" smtClean="0"/>
              <a:t>.      </a:t>
            </a:r>
            <a:endParaRPr lang="en-US" sz="3100" dirty="0"/>
          </a:p>
          <a:p>
            <a:pPr marL="0" indent="0">
              <a:buNone/>
            </a:pPr>
            <a:r>
              <a:rPr lang="en-US" sz="3100" dirty="0">
                <a:solidFill>
                  <a:srgbClr val="FF0000"/>
                </a:solidFill>
              </a:rPr>
              <a:t>     </a:t>
            </a:r>
            <a:r>
              <a:rPr lang="tr-TR" sz="3100" dirty="0" smtClean="0">
                <a:solidFill>
                  <a:srgbClr val="FF0000"/>
                </a:solidFill>
              </a:rPr>
              <a:t>  </a:t>
            </a:r>
            <a:r>
              <a:rPr lang="en-US" sz="3100" dirty="0" smtClean="0">
                <a:solidFill>
                  <a:srgbClr val="FF0000"/>
                </a:solidFill>
              </a:rPr>
              <a:t>   </a:t>
            </a:r>
            <a:r>
              <a:rPr lang="en-US" sz="3100" dirty="0" err="1">
                <a:solidFill>
                  <a:srgbClr val="FF0000"/>
                </a:solidFill>
              </a:rPr>
              <a:t>i</a:t>
            </a:r>
            <a:r>
              <a:rPr lang="en-US" sz="3100" dirty="0">
                <a:solidFill>
                  <a:srgbClr val="FF0000"/>
                </a:solidFill>
              </a:rPr>
              <a:t> += 1        </a:t>
            </a:r>
            <a:r>
              <a:rPr lang="en-US" sz="3100" dirty="0"/>
              <a:t># Advance to the next point in the FIFO queue.</a:t>
            </a:r>
          </a:p>
          <a:p>
            <a:pPr marL="0" indent="0">
              <a:buNone/>
            </a:pPr>
            <a:r>
              <a:rPr lang="en-US" sz="3100" dirty="0"/>
              <a:t>    # We've finished growing cluster C!</a:t>
            </a:r>
          </a:p>
          <a:p>
            <a:pPr marL="0" indent="0">
              <a:buNone/>
            </a:pP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745590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>
                <a:solidFill>
                  <a:srgbClr val="FF0000"/>
                </a:solidFill>
              </a:rPr>
              <a:t>def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regionQuery</a:t>
            </a:r>
            <a:r>
              <a:rPr lang="en-US" dirty="0">
                <a:solidFill>
                  <a:srgbClr val="FF0000"/>
                </a:solidFill>
              </a:rPr>
              <a:t>(D, P, eps):</a:t>
            </a:r>
          </a:p>
          <a:p>
            <a:pPr marL="0" indent="0">
              <a:buNone/>
            </a:pPr>
            <a:r>
              <a:rPr lang="en-US" dirty="0"/>
              <a:t>    </a:t>
            </a:r>
            <a:r>
              <a:rPr lang="en-US" dirty="0" smtClean="0"/>
              <a:t>"""  Find </a:t>
            </a:r>
            <a:r>
              <a:rPr lang="en-US" dirty="0"/>
              <a:t>all points in dataset `D` within distance `eps` of point `P`.</a:t>
            </a:r>
          </a:p>
          <a:p>
            <a:pPr marL="0" indent="0">
              <a:buNone/>
            </a:pPr>
            <a:r>
              <a:rPr lang="en-US" dirty="0"/>
              <a:t>    </a:t>
            </a:r>
            <a:r>
              <a:rPr lang="en-US" dirty="0" smtClean="0"/>
              <a:t> </a:t>
            </a:r>
            <a:r>
              <a:rPr lang="en-US" dirty="0"/>
              <a:t>This function calculates the distance between a point P and every other </a:t>
            </a:r>
          </a:p>
          <a:p>
            <a:pPr marL="0" indent="0">
              <a:buNone/>
            </a:pPr>
            <a:r>
              <a:rPr lang="en-US" dirty="0"/>
              <a:t>    point in the dataset, and then returns only those points which are within a</a:t>
            </a:r>
          </a:p>
          <a:p>
            <a:pPr marL="0" indent="0">
              <a:buNone/>
            </a:pPr>
            <a:r>
              <a:rPr lang="en-US" dirty="0"/>
              <a:t>    threshold distance `eps</a:t>
            </a:r>
            <a:r>
              <a:rPr lang="en-US" dirty="0" smtClean="0"/>
              <a:t>`.  </a:t>
            </a:r>
            <a:r>
              <a:rPr lang="en-US" dirty="0"/>
              <a:t>"""</a:t>
            </a:r>
          </a:p>
          <a:p>
            <a:pPr marL="0" indent="0">
              <a:buNone/>
            </a:pPr>
            <a:r>
              <a:rPr lang="en-US" dirty="0"/>
              <a:t>    </a:t>
            </a:r>
            <a:r>
              <a:rPr lang="en-US" dirty="0">
                <a:solidFill>
                  <a:srgbClr val="FF0000"/>
                </a:solidFill>
              </a:rPr>
              <a:t>neighbors = []</a:t>
            </a:r>
          </a:p>
          <a:p>
            <a:pPr marL="0" indent="0">
              <a:buNone/>
            </a:pPr>
            <a:r>
              <a:rPr lang="en-US" dirty="0"/>
              <a:t>    </a:t>
            </a:r>
            <a:r>
              <a:rPr lang="en-US" dirty="0" smtClean="0"/>
              <a:t> </a:t>
            </a:r>
            <a:r>
              <a:rPr lang="en-US" dirty="0"/>
              <a:t># For each point in the dataset...</a:t>
            </a:r>
          </a:p>
          <a:p>
            <a:pPr marL="0" indent="0">
              <a:buNone/>
            </a:pPr>
            <a:r>
              <a:rPr lang="en-US" dirty="0"/>
              <a:t>    </a:t>
            </a:r>
            <a:r>
              <a:rPr lang="en-US" dirty="0">
                <a:solidFill>
                  <a:srgbClr val="FF0000"/>
                </a:solidFill>
              </a:rPr>
              <a:t>for </a:t>
            </a:r>
            <a:r>
              <a:rPr lang="en-US" dirty="0" err="1">
                <a:solidFill>
                  <a:srgbClr val="FF0000"/>
                </a:solidFill>
              </a:rPr>
              <a:t>Pn</a:t>
            </a:r>
            <a:r>
              <a:rPr lang="en-US" dirty="0">
                <a:solidFill>
                  <a:srgbClr val="FF0000"/>
                </a:solidFill>
              </a:rPr>
              <a:t> in range(0, </a:t>
            </a:r>
            <a:r>
              <a:rPr lang="en-US" dirty="0" err="1">
                <a:solidFill>
                  <a:srgbClr val="FF0000"/>
                </a:solidFill>
              </a:rPr>
              <a:t>len</a:t>
            </a:r>
            <a:r>
              <a:rPr lang="en-US" dirty="0">
                <a:solidFill>
                  <a:srgbClr val="FF0000"/>
                </a:solidFill>
              </a:rPr>
              <a:t>(D)):</a:t>
            </a:r>
          </a:p>
          <a:p>
            <a:pPr marL="0" indent="0">
              <a:buNone/>
            </a:pPr>
            <a:r>
              <a:rPr lang="en-US" dirty="0"/>
              <a:t>  </a:t>
            </a:r>
            <a:r>
              <a:rPr lang="en-US" dirty="0" smtClean="0"/>
              <a:t> </a:t>
            </a:r>
            <a:r>
              <a:rPr lang="en-US" dirty="0"/>
              <a:t># If the distance is below the threshold, add it to the neighbors list.</a:t>
            </a:r>
          </a:p>
          <a:p>
            <a:pPr marL="0" indent="0">
              <a:buNone/>
            </a:pPr>
            <a:r>
              <a:rPr lang="en-US" dirty="0"/>
              <a:t>        </a:t>
            </a:r>
            <a:r>
              <a:rPr lang="en-US" dirty="0">
                <a:solidFill>
                  <a:srgbClr val="FF0000"/>
                </a:solidFill>
              </a:rPr>
              <a:t>if </a:t>
            </a:r>
            <a:r>
              <a:rPr lang="en-US" dirty="0" err="1">
                <a:solidFill>
                  <a:srgbClr val="FF0000"/>
                </a:solidFill>
              </a:rPr>
              <a:t>numpy.linalg.norm</a:t>
            </a:r>
            <a:r>
              <a:rPr lang="en-US" dirty="0">
                <a:solidFill>
                  <a:srgbClr val="FF0000"/>
                </a:solidFill>
              </a:rPr>
              <a:t>(D[P] - D[</a:t>
            </a:r>
            <a:r>
              <a:rPr lang="en-US" dirty="0" err="1">
                <a:solidFill>
                  <a:srgbClr val="FF0000"/>
                </a:solidFill>
              </a:rPr>
              <a:t>Pn</a:t>
            </a:r>
            <a:r>
              <a:rPr lang="en-US" dirty="0">
                <a:solidFill>
                  <a:srgbClr val="FF0000"/>
                </a:solidFill>
              </a:rPr>
              <a:t>]) &lt; eps: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           </a:t>
            </a:r>
            <a:r>
              <a:rPr lang="en-US" dirty="0" err="1">
                <a:solidFill>
                  <a:srgbClr val="FF0000"/>
                </a:solidFill>
              </a:rPr>
              <a:t>neighbors.append</a:t>
            </a:r>
            <a:r>
              <a:rPr lang="en-US" dirty="0">
                <a:solidFill>
                  <a:srgbClr val="FF0000"/>
                </a:solidFill>
              </a:rPr>
              <a:t>(</a:t>
            </a:r>
            <a:r>
              <a:rPr lang="en-US" dirty="0" err="1">
                <a:solidFill>
                  <a:srgbClr val="FF0000"/>
                </a:solidFill>
              </a:rPr>
              <a:t>Pn</a:t>
            </a:r>
            <a:r>
              <a:rPr lang="en-US" dirty="0" smtClean="0">
                <a:solidFill>
                  <a:srgbClr val="FF0000"/>
                </a:solidFill>
              </a:rPr>
              <a:t>) </a:t>
            </a:r>
            <a:endParaRPr lang="en-US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    return neighbors</a:t>
            </a:r>
            <a:endParaRPr lang="tr-T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6873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2899913" y="2211179"/>
            <a:ext cx="5968042" cy="1325563"/>
          </a:xfrm>
        </p:spPr>
        <p:txBody>
          <a:bodyPr/>
          <a:lstStyle/>
          <a:p>
            <a:r>
              <a:rPr lang="tr-TR" dirty="0" err="1"/>
              <a:t>Least</a:t>
            </a:r>
            <a:r>
              <a:rPr lang="tr-TR" dirty="0"/>
              <a:t> </a:t>
            </a:r>
            <a:r>
              <a:rPr lang="tr-TR" dirty="0" err="1"/>
              <a:t>Squares</a:t>
            </a:r>
            <a:r>
              <a:rPr lang="tr-TR" dirty="0"/>
              <a:t> </a:t>
            </a:r>
            <a:r>
              <a:rPr lang="tr-TR" dirty="0" err="1"/>
              <a:t>Regression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288247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0" y="0"/>
            <a:ext cx="3597166" cy="1041991"/>
          </a:xfrm>
        </p:spPr>
        <p:txBody>
          <a:bodyPr/>
          <a:lstStyle/>
          <a:p>
            <a:r>
              <a:rPr lang="tr-TR" dirty="0" err="1" smtClean="0"/>
              <a:t>Dunn</a:t>
            </a:r>
            <a:r>
              <a:rPr lang="tr-TR" dirty="0" smtClean="0"/>
              <a:t> İndeks: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84084" y="3867807"/>
            <a:ext cx="10195034" cy="1376855"/>
          </a:xfrm>
        </p:spPr>
        <p:txBody>
          <a:bodyPr>
            <a:normAutofit lnSpcReduction="10000"/>
          </a:bodyPr>
          <a:lstStyle/>
          <a:p>
            <a:r>
              <a:rPr lang="tr-TR" dirty="0" smtClean="0"/>
              <a:t>İlk kriter sınıf içi mesafelerin küçük olmasıdır. </a:t>
            </a:r>
          </a:p>
          <a:p>
            <a:r>
              <a:rPr lang="tr-TR" dirty="0" smtClean="0"/>
              <a:t>İkinci kriter ise farklı sınıfların birbirlerinde oldukça farklı olmasıdır. </a:t>
            </a:r>
          </a:p>
          <a:p>
            <a:r>
              <a:rPr lang="tr-TR" dirty="0" err="1" smtClean="0"/>
              <a:t>Dunn</a:t>
            </a:r>
            <a:r>
              <a:rPr lang="tr-TR" dirty="0" smtClean="0"/>
              <a:t> indeksi bu ikinci durumu ortaya koyar:</a:t>
            </a:r>
          </a:p>
          <a:p>
            <a:endParaRPr lang="tr-TR" dirty="0"/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3928" y="1165869"/>
            <a:ext cx="8324850" cy="2171700"/>
          </a:xfrm>
          <a:prstGeom prst="rect">
            <a:avLst/>
          </a:prstGeom>
        </p:spPr>
      </p:pic>
      <p:pic>
        <p:nvPicPr>
          <p:cNvPr id="5" name="Resim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5038" y="5473877"/>
            <a:ext cx="4495800" cy="122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498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9894" y="966158"/>
            <a:ext cx="9063424" cy="4856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328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701" y="330317"/>
            <a:ext cx="2743200" cy="2990850"/>
          </a:xfrm>
          <a:prstGeom prst="rect">
            <a:avLst/>
          </a:prstGeom>
        </p:spPr>
      </p:pic>
      <p:pic>
        <p:nvPicPr>
          <p:cNvPr id="5" name="Resim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0101" y="387467"/>
            <a:ext cx="2647950" cy="2933700"/>
          </a:xfrm>
          <a:prstGeom prst="rect">
            <a:avLst/>
          </a:prstGeom>
        </p:spPr>
      </p:pic>
      <p:pic>
        <p:nvPicPr>
          <p:cNvPr id="6" name="Resim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13885" y="445157"/>
            <a:ext cx="2790825" cy="3019425"/>
          </a:xfrm>
          <a:prstGeom prst="rect">
            <a:avLst/>
          </a:prstGeom>
        </p:spPr>
      </p:pic>
      <p:pic>
        <p:nvPicPr>
          <p:cNvPr id="7" name="Resim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41326" y="3607998"/>
            <a:ext cx="5905500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182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936" y="589161"/>
            <a:ext cx="5529352" cy="4736748"/>
          </a:xfrm>
          <a:prstGeom prst="rect">
            <a:avLst/>
          </a:prstGeom>
        </p:spPr>
      </p:pic>
      <p:pic>
        <p:nvPicPr>
          <p:cNvPr id="5" name="Resim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4050" y="427239"/>
            <a:ext cx="4716204" cy="4789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85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LinReg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00388" y="1825625"/>
            <a:ext cx="5991225" cy="4351338"/>
          </a:xfrm>
        </p:spPr>
      </p:pic>
    </p:spTree>
    <p:extLst>
      <p:ext uri="{BB962C8B-B14F-4D97-AF65-F5344CB8AC3E}">
        <p14:creationId xmlns:p14="http://schemas.microsoft.com/office/powerpoint/2010/main" val="393092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7554433" y="0"/>
            <a:ext cx="4637567" cy="815089"/>
          </a:xfrm>
        </p:spPr>
        <p:txBody>
          <a:bodyPr/>
          <a:lstStyle/>
          <a:p>
            <a:r>
              <a:rPr lang="tr-TR" dirty="0" smtClean="0"/>
              <a:t>Lineer </a:t>
            </a:r>
            <a:r>
              <a:rPr lang="tr-TR" dirty="0" err="1" smtClean="0"/>
              <a:t>Regression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85060" y="993041"/>
            <a:ext cx="12106940" cy="5709684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tr-TR" sz="2600" dirty="0" smtClean="0"/>
              <a:t>İstatistiksel öğrenmenin en basit yaklaşımlarından biridir.</a:t>
            </a:r>
          </a:p>
          <a:p>
            <a:pPr marL="0" indent="0" algn="ctr">
              <a:buNone/>
            </a:pPr>
            <a:endParaRPr lang="tr-TR" sz="2600" dirty="0" smtClean="0"/>
          </a:p>
          <a:p>
            <a:r>
              <a:rPr lang="en-US" sz="2600" dirty="0" smtClean="0"/>
              <a:t>Linear </a:t>
            </a:r>
            <a:r>
              <a:rPr lang="en-US" sz="2600" dirty="0"/>
              <a:t>regression </a:t>
            </a:r>
            <a:r>
              <a:rPr lang="tr-TR" sz="2600" dirty="0" smtClean="0"/>
              <a:t>aşağıdaki soruların cevaplarını bulmada iyidir:</a:t>
            </a:r>
          </a:p>
          <a:p>
            <a:endParaRPr lang="tr-TR" sz="2600" dirty="0" smtClean="0"/>
          </a:p>
          <a:p>
            <a:pPr lvl="1"/>
            <a:r>
              <a:rPr lang="tr-TR" sz="2600" dirty="0" smtClean="0"/>
              <a:t>İki değişken arasında bir ilişki var mıdır.</a:t>
            </a:r>
          </a:p>
          <a:p>
            <a:pPr lvl="1"/>
            <a:endParaRPr lang="tr-TR" sz="2600" dirty="0" smtClean="0"/>
          </a:p>
          <a:p>
            <a:pPr lvl="1"/>
            <a:r>
              <a:rPr lang="tr-TR" sz="2600" dirty="0" smtClean="0"/>
              <a:t>Bu ilişki ne kadar güçlüdür.</a:t>
            </a:r>
          </a:p>
          <a:p>
            <a:pPr lvl="1"/>
            <a:endParaRPr lang="tr-TR" sz="2600" dirty="0" smtClean="0"/>
          </a:p>
          <a:p>
            <a:pPr lvl="1"/>
            <a:r>
              <a:rPr lang="tr-TR" sz="2600" dirty="0" smtClean="0"/>
              <a:t>Hangi değişken daha fazla katkı sağlar</a:t>
            </a:r>
          </a:p>
          <a:p>
            <a:pPr lvl="1"/>
            <a:endParaRPr lang="tr-TR" sz="2600" dirty="0" smtClean="0"/>
          </a:p>
          <a:p>
            <a:pPr lvl="1"/>
            <a:r>
              <a:rPr lang="tr-TR" sz="2600" dirty="0" smtClean="0"/>
              <a:t>Her bir değişkenin etkisini hangi doğrulukta bulabiliriz</a:t>
            </a:r>
          </a:p>
          <a:p>
            <a:pPr lvl="1"/>
            <a:endParaRPr lang="tr-TR" sz="2600" dirty="0" smtClean="0"/>
          </a:p>
          <a:p>
            <a:pPr lvl="1"/>
            <a:r>
              <a:rPr lang="tr-TR" sz="2600" dirty="0" smtClean="0"/>
              <a:t>Sonuçları hangi doğruluk oranında tahmin edebiliriz.</a:t>
            </a:r>
          </a:p>
          <a:p>
            <a:pPr lvl="1"/>
            <a:endParaRPr lang="tr-TR" sz="2600" dirty="0" smtClean="0"/>
          </a:p>
          <a:p>
            <a:pPr lvl="1"/>
            <a:r>
              <a:rPr lang="tr-TR" sz="2600" dirty="0" smtClean="0"/>
              <a:t>İlişki lineer midir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2191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235131" y="365125"/>
            <a:ext cx="11118669" cy="1325563"/>
          </a:xfrm>
        </p:spPr>
        <p:txBody>
          <a:bodyPr/>
          <a:lstStyle/>
          <a:p>
            <a:r>
              <a:rPr lang="tr-TR" dirty="0" smtClean="0"/>
              <a:t>Veri setini temsil edebilecek bir doğru var olsun</a:t>
            </a:r>
            <a:endParaRPr lang="tr-TR" dirty="0"/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5608" y="2149104"/>
            <a:ext cx="6297714" cy="3944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316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0" y="1123406"/>
            <a:ext cx="12192000" cy="5734594"/>
          </a:xfrm>
        </p:spPr>
        <p:txBody>
          <a:bodyPr/>
          <a:lstStyle/>
          <a:p>
            <a:r>
              <a:rPr lang="en-US" dirty="0" smtClean="0"/>
              <a:t>m </a:t>
            </a:r>
            <a:r>
              <a:rPr lang="en-US" dirty="0"/>
              <a:t>= </a:t>
            </a:r>
            <a:r>
              <a:rPr lang="en-US" dirty="0" smtClean="0"/>
              <a:t>Gradient </a:t>
            </a:r>
            <a:r>
              <a:rPr lang="tr-TR" dirty="0" smtClean="0"/>
              <a:t>eğimi</a:t>
            </a:r>
            <a:endParaRPr lang="en-US" dirty="0"/>
          </a:p>
          <a:p>
            <a:r>
              <a:rPr lang="en-US" dirty="0" smtClean="0"/>
              <a:t>b </a:t>
            </a:r>
            <a:r>
              <a:rPr lang="en-US" dirty="0"/>
              <a:t>= </a:t>
            </a:r>
            <a:r>
              <a:rPr lang="en-US" dirty="0" smtClean="0"/>
              <a:t>Y </a:t>
            </a:r>
            <a:r>
              <a:rPr lang="tr-TR" dirty="0" smtClean="0"/>
              <a:t>ekseni kesim yeri</a:t>
            </a:r>
          </a:p>
          <a:p>
            <a:endParaRPr lang="tr-TR" dirty="0" smtClean="0"/>
          </a:p>
          <a:p>
            <a:r>
              <a:rPr lang="en-US" b="1" dirty="0"/>
              <a:t>Step 1:</a:t>
            </a:r>
            <a:r>
              <a:rPr lang="en-US" dirty="0"/>
              <a:t> </a:t>
            </a:r>
            <a:r>
              <a:rPr lang="tr-TR" dirty="0" smtClean="0"/>
              <a:t>her </a:t>
            </a:r>
            <a:r>
              <a:rPr lang="en-US" dirty="0" smtClean="0"/>
              <a:t>(x,</a:t>
            </a:r>
            <a:r>
              <a:rPr lang="tr-TR" dirty="0" smtClean="0"/>
              <a:t> </a:t>
            </a:r>
            <a:r>
              <a:rPr lang="en-US" dirty="0" smtClean="0"/>
              <a:t>y</a:t>
            </a:r>
            <a:r>
              <a:rPr lang="en-US" dirty="0"/>
              <a:t>) </a:t>
            </a:r>
            <a:r>
              <a:rPr lang="tr-TR" dirty="0" smtClean="0"/>
              <a:t>noktası için </a:t>
            </a:r>
            <a:r>
              <a:rPr lang="en-US" b="1" dirty="0" smtClean="0"/>
              <a:t>x2</a:t>
            </a:r>
            <a:r>
              <a:rPr lang="en-US" dirty="0" smtClean="0"/>
              <a:t> </a:t>
            </a:r>
            <a:r>
              <a:rPr lang="tr-TR" dirty="0" smtClean="0"/>
              <a:t>(x kare) ve</a:t>
            </a:r>
            <a:r>
              <a:rPr lang="en-US" dirty="0" smtClean="0"/>
              <a:t> </a:t>
            </a:r>
            <a:r>
              <a:rPr lang="en-US" b="1" dirty="0" err="1" smtClean="0"/>
              <a:t>xy</a:t>
            </a:r>
            <a:r>
              <a:rPr lang="tr-TR" dirty="0" smtClean="0"/>
              <a:t> bul.</a:t>
            </a:r>
            <a:endParaRPr lang="en-US" dirty="0"/>
          </a:p>
          <a:p>
            <a:endParaRPr lang="en-US" dirty="0"/>
          </a:p>
          <a:p>
            <a:r>
              <a:rPr lang="en-US" b="1" dirty="0"/>
              <a:t>Step 2:</a:t>
            </a:r>
            <a:r>
              <a:rPr lang="en-US" dirty="0"/>
              <a:t> </a:t>
            </a:r>
            <a:r>
              <a:rPr lang="tr-TR" dirty="0" smtClean="0"/>
              <a:t>Tüm</a:t>
            </a:r>
            <a:r>
              <a:rPr lang="en-US" dirty="0" smtClean="0"/>
              <a:t> </a:t>
            </a:r>
            <a:r>
              <a:rPr lang="en-US" b="1" dirty="0"/>
              <a:t>x</a:t>
            </a:r>
            <a:r>
              <a:rPr lang="en-US" dirty="0"/>
              <a:t>, </a:t>
            </a:r>
            <a:r>
              <a:rPr lang="en-US" b="1" dirty="0"/>
              <a:t>y</a:t>
            </a:r>
            <a:r>
              <a:rPr lang="en-US" dirty="0"/>
              <a:t>, </a:t>
            </a:r>
            <a:r>
              <a:rPr lang="en-US" b="1" dirty="0"/>
              <a:t>x2 </a:t>
            </a:r>
            <a:r>
              <a:rPr lang="tr-TR" dirty="0" smtClean="0"/>
              <a:t>ve</a:t>
            </a:r>
            <a:r>
              <a:rPr lang="en-US" dirty="0" smtClean="0"/>
              <a:t> </a:t>
            </a:r>
            <a:r>
              <a:rPr lang="en-US" b="1" dirty="0" err="1"/>
              <a:t>xy</a:t>
            </a:r>
            <a:r>
              <a:rPr lang="en-US" dirty="0"/>
              <a:t>, </a:t>
            </a:r>
            <a:r>
              <a:rPr lang="tr-TR" dirty="0" smtClean="0"/>
              <a:t>değerlerini topla, </a:t>
            </a:r>
            <a:r>
              <a:rPr lang="en-US" b="1" dirty="0" err="1" smtClean="0"/>
              <a:t>Σx</a:t>
            </a:r>
            <a:r>
              <a:rPr lang="en-US" b="1" dirty="0"/>
              <a:t>, </a:t>
            </a:r>
            <a:r>
              <a:rPr lang="en-US" b="1" dirty="0" err="1"/>
              <a:t>Σy</a:t>
            </a:r>
            <a:r>
              <a:rPr lang="en-US" b="1" dirty="0"/>
              <a:t>, Σx2 </a:t>
            </a:r>
            <a:r>
              <a:rPr lang="tr-TR" dirty="0" smtClean="0"/>
              <a:t>ve</a:t>
            </a:r>
            <a:r>
              <a:rPr lang="en-US" dirty="0" smtClean="0"/>
              <a:t> </a:t>
            </a:r>
            <a:r>
              <a:rPr lang="en-US" b="1" dirty="0" err="1"/>
              <a:t>Σxy</a:t>
            </a:r>
            <a:r>
              <a:rPr lang="en-US" b="1" dirty="0"/>
              <a:t> </a:t>
            </a:r>
          </a:p>
          <a:p>
            <a:endParaRPr lang="en-US" dirty="0"/>
          </a:p>
          <a:p>
            <a:r>
              <a:rPr lang="en-US" b="1" dirty="0"/>
              <a:t>Step 3:</a:t>
            </a:r>
            <a:r>
              <a:rPr lang="en-US" dirty="0"/>
              <a:t> </a:t>
            </a:r>
            <a:r>
              <a:rPr lang="tr-TR" dirty="0" smtClean="0"/>
              <a:t>Eğimi hesapla</a:t>
            </a:r>
            <a:r>
              <a:rPr lang="en-US" dirty="0" smtClean="0"/>
              <a:t>m:</a:t>
            </a:r>
            <a:endParaRPr lang="tr-TR" dirty="0" smtClean="0"/>
          </a:p>
          <a:p>
            <a:endParaRPr lang="tr-TR" dirty="0"/>
          </a:p>
          <a:p>
            <a:endParaRPr lang="tr-TR" dirty="0" smtClean="0"/>
          </a:p>
          <a:p>
            <a:pPr marL="0" indent="0">
              <a:buNone/>
            </a:pPr>
            <a:r>
              <a:rPr lang="tr-TR" dirty="0" smtClean="0"/>
              <a:t>N= veri sayısı, nokta sayısı</a:t>
            </a:r>
            <a:endParaRPr lang="tr-TR" dirty="0"/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2062" y="249146"/>
            <a:ext cx="2805461" cy="874260"/>
          </a:xfrm>
          <a:prstGeom prst="rect">
            <a:avLst/>
          </a:prstGeom>
        </p:spPr>
      </p:pic>
      <p:pic>
        <p:nvPicPr>
          <p:cNvPr id="5" name="Resim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5748" y="5037827"/>
            <a:ext cx="3018925" cy="1198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692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Step 4:</a:t>
            </a:r>
            <a:r>
              <a:rPr lang="en-US" dirty="0"/>
              <a:t> </a:t>
            </a:r>
            <a:r>
              <a:rPr lang="tr-TR" dirty="0" smtClean="0"/>
              <a:t>Kesişimi hesapla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Step 5:</a:t>
            </a:r>
            <a:r>
              <a:rPr lang="en-US" dirty="0"/>
              <a:t> </a:t>
            </a:r>
            <a:r>
              <a:rPr lang="tr-TR" dirty="0" smtClean="0"/>
              <a:t>Doğru denklemini oluştur.</a:t>
            </a:r>
            <a:endParaRPr lang="en-US" dirty="0"/>
          </a:p>
          <a:p>
            <a:endParaRPr lang="en-US" dirty="0"/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6239" y="2523414"/>
            <a:ext cx="2634831" cy="1125559"/>
          </a:xfrm>
          <a:prstGeom prst="rect">
            <a:avLst/>
          </a:prstGeom>
        </p:spPr>
      </p:pic>
      <p:pic>
        <p:nvPicPr>
          <p:cNvPr id="5" name="Resim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6611" y="5010065"/>
            <a:ext cx="2665563" cy="828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483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11011619" y="0"/>
            <a:ext cx="1180381" cy="833947"/>
          </a:xfrm>
        </p:spPr>
        <p:txBody>
          <a:bodyPr/>
          <a:lstStyle/>
          <a:p>
            <a:r>
              <a:rPr lang="tr-TR" dirty="0" smtClean="0"/>
              <a:t>Ör:</a:t>
            </a:r>
            <a:endParaRPr lang="tr-TR" dirty="0"/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0513" y="137105"/>
            <a:ext cx="3170747" cy="3558775"/>
          </a:xfrm>
          <a:prstGeom prst="rect">
            <a:avLst/>
          </a:prstGeom>
        </p:spPr>
      </p:pic>
      <p:pic>
        <p:nvPicPr>
          <p:cNvPr id="5" name="Resim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6501" y="4502989"/>
            <a:ext cx="3394760" cy="1055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508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1588699" y="462652"/>
            <a:ext cx="9358222" cy="917575"/>
          </a:xfrm>
        </p:spPr>
        <p:txBody>
          <a:bodyPr/>
          <a:lstStyle/>
          <a:p>
            <a:r>
              <a:rPr lang="en-US" b="1" dirty="0"/>
              <a:t>Step 1</a:t>
            </a:r>
            <a:r>
              <a:rPr lang="en-US" dirty="0"/>
              <a:t>: </a:t>
            </a:r>
            <a:r>
              <a:rPr lang="tr-TR" dirty="0" smtClean="0"/>
              <a:t>Her bir </a:t>
            </a:r>
            <a:r>
              <a:rPr lang="en-US" dirty="0" smtClean="0"/>
              <a:t>(</a:t>
            </a:r>
            <a:r>
              <a:rPr lang="en-US" dirty="0" err="1" smtClean="0"/>
              <a:t>x,y</a:t>
            </a:r>
            <a:r>
              <a:rPr lang="en-US" dirty="0"/>
              <a:t>) </a:t>
            </a:r>
            <a:r>
              <a:rPr lang="tr-TR" dirty="0" smtClean="0"/>
              <a:t>değeri için </a:t>
            </a:r>
            <a:r>
              <a:rPr lang="en-US" dirty="0" smtClean="0"/>
              <a:t> </a:t>
            </a:r>
            <a:r>
              <a:rPr lang="en-US" b="1" dirty="0"/>
              <a:t>x</a:t>
            </a:r>
            <a:r>
              <a:rPr lang="en-US" b="1" baseline="30000" dirty="0"/>
              <a:t>2</a:t>
            </a:r>
            <a:r>
              <a:rPr lang="en-US" dirty="0"/>
              <a:t> </a:t>
            </a:r>
            <a:r>
              <a:rPr lang="tr-TR" dirty="0" smtClean="0"/>
              <a:t>ve</a:t>
            </a:r>
            <a:r>
              <a:rPr lang="en-US" dirty="0" smtClean="0"/>
              <a:t> </a:t>
            </a:r>
            <a:r>
              <a:rPr lang="en-US" b="1" dirty="0" err="1" smtClean="0"/>
              <a:t>xy</a:t>
            </a:r>
            <a:r>
              <a:rPr lang="tr-TR" dirty="0" smtClean="0"/>
              <a:t> değerlerini hesapla</a:t>
            </a:r>
            <a:r>
              <a:rPr lang="en-US" dirty="0" smtClean="0"/>
              <a:t>:</a:t>
            </a:r>
            <a:endParaRPr lang="tr-TR" dirty="0"/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3212" y="1806462"/>
            <a:ext cx="5191882" cy="3274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497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0" y="0"/>
            <a:ext cx="1873469" cy="1325563"/>
          </a:xfrm>
        </p:spPr>
        <p:txBody>
          <a:bodyPr/>
          <a:lstStyle/>
          <a:p>
            <a:r>
              <a:rPr lang="tr-TR" dirty="0" smtClean="0"/>
              <a:t>Tanım: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262759" y="1933903"/>
            <a:ext cx="11091041" cy="2984938"/>
          </a:xfrm>
        </p:spPr>
        <p:txBody>
          <a:bodyPr/>
          <a:lstStyle/>
          <a:p>
            <a:r>
              <a:rPr lang="tr-TR" dirty="0" err="1" smtClean="0"/>
              <a:t>Dunn</a:t>
            </a:r>
            <a:r>
              <a:rPr lang="tr-TR" dirty="0" smtClean="0"/>
              <a:t> indeksi sınıflar arası mesafelerin minimum değerinin sınıf içi mesafenin </a:t>
            </a:r>
            <a:r>
              <a:rPr lang="tr-TR" dirty="0" err="1" smtClean="0"/>
              <a:t>maximum</a:t>
            </a:r>
            <a:r>
              <a:rPr lang="tr-TR" dirty="0" smtClean="0"/>
              <a:t> değerine oranıdır.  </a:t>
            </a:r>
          </a:p>
          <a:p>
            <a:endParaRPr lang="tr-TR" dirty="0"/>
          </a:p>
          <a:p>
            <a:r>
              <a:rPr lang="tr-TR" dirty="0" smtClean="0"/>
              <a:t>Amaç </a:t>
            </a:r>
            <a:r>
              <a:rPr lang="tr-TR" dirty="0" err="1" smtClean="0"/>
              <a:t>Dunn</a:t>
            </a:r>
            <a:r>
              <a:rPr lang="tr-TR" dirty="0" smtClean="0"/>
              <a:t> indeksini maksimize etmektir. </a:t>
            </a:r>
            <a:r>
              <a:rPr lang="tr-TR" dirty="0" err="1" smtClean="0"/>
              <a:t>Dunn</a:t>
            </a:r>
            <a:r>
              <a:rPr lang="tr-TR" dirty="0" smtClean="0"/>
              <a:t> indeksinin büyüklüğü sınıflamanın daha iyi olduğunu gösterir. 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865381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1398918" y="773202"/>
            <a:ext cx="9772290" cy="788179"/>
          </a:xfrm>
        </p:spPr>
        <p:txBody>
          <a:bodyPr>
            <a:normAutofit/>
          </a:bodyPr>
          <a:lstStyle/>
          <a:p>
            <a:r>
              <a:rPr lang="en-US" b="1" dirty="0"/>
              <a:t>Step 2</a:t>
            </a:r>
            <a:r>
              <a:rPr lang="en-US" dirty="0"/>
              <a:t>: </a:t>
            </a:r>
            <a:r>
              <a:rPr lang="en-US" dirty="0" smtClean="0"/>
              <a:t>x</a:t>
            </a:r>
            <a:r>
              <a:rPr lang="en-US" dirty="0"/>
              <a:t>, y, x</a:t>
            </a:r>
            <a:r>
              <a:rPr lang="en-US" baseline="30000" dirty="0"/>
              <a:t>2</a:t>
            </a:r>
            <a:r>
              <a:rPr lang="en-US" dirty="0"/>
              <a:t> </a:t>
            </a:r>
            <a:r>
              <a:rPr lang="tr-TR" dirty="0" smtClean="0"/>
              <a:t>ve </a:t>
            </a:r>
            <a:r>
              <a:rPr lang="en-US" dirty="0" smtClean="0"/>
              <a:t> </a:t>
            </a:r>
            <a:r>
              <a:rPr lang="en-US" dirty="0" err="1"/>
              <a:t>xy</a:t>
            </a:r>
            <a:r>
              <a:rPr lang="en-US" dirty="0"/>
              <a:t> </a:t>
            </a:r>
            <a:r>
              <a:rPr lang="tr-TR" dirty="0" smtClean="0"/>
              <a:t>değerlerini topla </a:t>
            </a:r>
            <a:r>
              <a:rPr lang="en-US" dirty="0" smtClean="0"/>
              <a:t>( </a:t>
            </a:r>
            <a:r>
              <a:rPr lang="en-US" dirty="0" err="1"/>
              <a:t>Σx</a:t>
            </a:r>
            <a:r>
              <a:rPr lang="en-US" dirty="0"/>
              <a:t>, </a:t>
            </a:r>
            <a:r>
              <a:rPr lang="en-US" dirty="0" err="1"/>
              <a:t>Σy</a:t>
            </a:r>
            <a:r>
              <a:rPr lang="en-US" dirty="0"/>
              <a:t>, Σx</a:t>
            </a:r>
            <a:r>
              <a:rPr lang="en-US" baseline="30000" dirty="0"/>
              <a:t>2</a:t>
            </a:r>
            <a:r>
              <a:rPr lang="en-US" dirty="0"/>
              <a:t> </a:t>
            </a:r>
            <a:r>
              <a:rPr lang="tr-TR" dirty="0" smtClean="0"/>
              <a:t>ve</a:t>
            </a:r>
            <a:r>
              <a:rPr lang="en-US" dirty="0" smtClean="0"/>
              <a:t> </a:t>
            </a:r>
            <a:r>
              <a:rPr lang="en-US" dirty="0" err="1"/>
              <a:t>Σxy</a:t>
            </a:r>
            <a:r>
              <a:rPr lang="en-US" dirty="0"/>
              <a:t>):</a:t>
            </a:r>
            <a:endParaRPr lang="tr-TR" dirty="0"/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6883" y="1652600"/>
            <a:ext cx="5475617" cy="324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490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163901" y="207035"/>
            <a:ext cx="11956211" cy="1871931"/>
          </a:xfrm>
        </p:spPr>
        <p:txBody>
          <a:bodyPr/>
          <a:lstStyle/>
          <a:p>
            <a:r>
              <a:rPr lang="en-US" dirty="0" smtClean="0"/>
              <a:t>N  </a:t>
            </a:r>
            <a:r>
              <a:rPr lang="en-US" dirty="0"/>
              <a:t>= 5</a:t>
            </a:r>
          </a:p>
          <a:p>
            <a:endParaRPr lang="en-US" dirty="0"/>
          </a:p>
          <a:p>
            <a:r>
              <a:rPr lang="en-US" b="1" dirty="0"/>
              <a:t>Step 3:</a:t>
            </a:r>
            <a:r>
              <a:rPr lang="en-US" dirty="0"/>
              <a:t> </a:t>
            </a:r>
            <a:r>
              <a:rPr lang="tr-TR" dirty="0" smtClean="0"/>
              <a:t>eğim </a:t>
            </a:r>
            <a:r>
              <a:rPr lang="en-US" dirty="0" smtClean="0"/>
              <a:t>m</a:t>
            </a:r>
            <a:r>
              <a:rPr lang="en-US" dirty="0"/>
              <a:t>:</a:t>
            </a:r>
            <a:endParaRPr lang="tr-TR" dirty="0"/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3970" y="2419551"/>
            <a:ext cx="3528204" cy="3696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254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267419" y="370936"/>
            <a:ext cx="11086381" cy="5806027"/>
          </a:xfrm>
        </p:spPr>
        <p:txBody>
          <a:bodyPr/>
          <a:lstStyle/>
          <a:p>
            <a:r>
              <a:rPr lang="tr-TR" dirty="0"/>
              <a:t>Step 4: </a:t>
            </a:r>
            <a:r>
              <a:rPr lang="tr-TR" dirty="0" smtClean="0"/>
              <a:t>Kesişimi hesapla, </a:t>
            </a:r>
            <a:r>
              <a:rPr lang="tr-TR" b="1" dirty="0" smtClean="0"/>
              <a:t>b</a:t>
            </a:r>
            <a:r>
              <a:rPr lang="tr-TR" dirty="0" smtClean="0"/>
              <a:t>:</a:t>
            </a:r>
          </a:p>
          <a:p>
            <a:endParaRPr lang="tr-TR" dirty="0"/>
          </a:p>
          <a:p>
            <a:endParaRPr lang="tr-TR" dirty="0" smtClean="0"/>
          </a:p>
          <a:p>
            <a:endParaRPr lang="tr-TR" dirty="0" smtClean="0"/>
          </a:p>
          <a:p>
            <a:endParaRPr lang="tr-TR" dirty="0"/>
          </a:p>
          <a:p>
            <a:endParaRPr lang="tr-TR" dirty="0" smtClean="0"/>
          </a:p>
          <a:p>
            <a:r>
              <a:rPr lang="tr-TR" dirty="0" smtClean="0"/>
              <a:t>Doğru denklemi</a:t>
            </a:r>
            <a:r>
              <a:rPr lang="en-US" dirty="0" smtClean="0"/>
              <a:t>:</a:t>
            </a:r>
            <a:endParaRPr lang="tr-TR" dirty="0"/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2067" y="966159"/>
            <a:ext cx="3276703" cy="2672762"/>
          </a:xfrm>
          <a:prstGeom prst="rect">
            <a:avLst/>
          </a:prstGeom>
        </p:spPr>
      </p:pic>
      <p:pic>
        <p:nvPicPr>
          <p:cNvPr id="5" name="Resim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6718" y="4707534"/>
            <a:ext cx="3662272" cy="1469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630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0" y="3493698"/>
            <a:ext cx="7254815" cy="3062377"/>
          </a:xfrm>
        </p:spPr>
        <p:txBody>
          <a:bodyPr>
            <a:normAutofit lnSpcReduction="10000"/>
          </a:bodyPr>
          <a:lstStyle/>
          <a:p>
            <a:r>
              <a:rPr lang="tr-TR" dirty="0" smtClean="0"/>
              <a:t>Yanda </a:t>
            </a:r>
            <a:r>
              <a:rPr lang="en-US" dirty="0" smtClean="0"/>
              <a:t> </a:t>
            </a:r>
            <a:r>
              <a:rPr lang="en-US" dirty="0"/>
              <a:t>(</a:t>
            </a:r>
            <a:r>
              <a:rPr lang="en-US" dirty="0" err="1"/>
              <a:t>x,y</a:t>
            </a:r>
            <a:r>
              <a:rPr lang="en-US" dirty="0"/>
              <a:t>) </a:t>
            </a:r>
            <a:r>
              <a:rPr lang="tr-TR" dirty="0" smtClean="0"/>
              <a:t>noktaları ve </a:t>
            </a:r>
            <a:r>
              <a:rPr lang="en-US" dirty="0" smtClean="0"/>
              <a:t> </a:t>
            </a:r>
            <a:r>
              <a:rPr lang="en-US" b="1" dirty="0"/>
              <a:t>y = 1,518x + 0,305</a:t>
            </a:r>
            <a:r>
              <a:rPr lang="en-US" dirty="0"/>
              <a:t> </a:t>
            </a:r>
            <a:r>
              <a:rPr lang="tr-TR" dirty="0" smtClean="0"/>
              <a:t>doğrusu verilmiştir</a:t>
            </a:r>
          </a:p>
          <a:p>
            <a:endParaRPr lang="tr-TR" dirty="0" smtClean="0"/>
          </a:p>
          <a:p>
            <a:r>
              <a:rPr lang="tr-TR" dirty="0" smtClean="0"/>
              <a:t>Eğer 8 saat güneş olacağı biliniyor ise ne kadar dondurma satılacağı tahmini</a:t>
            </a:r>
          </a:p>
          <a:p>
            <a:endParaRPr lang="en-US" dirty="0"/>
          </a:p>
          <a:p>
            <a:pPr marL="0" indent="0">
              <a:buNone/>
            </a:pPr>
            <a:r>
              <a:rPr lang="tr-TR" dirty="0" smtClean="0"/>
              <a:t>		</a:t>
            </a:r>
            <a:r>
              <a:rPr lang="en-US" dirty="0" smtClean="0"/>
              <a:t>y </a:t>
            </a:r>
            <a:r>
              <a:rPr lang="en-US" dirty="0"/>
              <a:t>= 1,518 x 8 + 0,305 = </a:t>
            </a:r>
            <a:r>
              <a:rPr lang="en-US" dirty="0" smtClean="0"/>
              <a:t>12,45</a:t>
            </a:r>
            <a:endParaRPr lang="en-US" dirty="0"/>
          </a:p>
          <a:p>
            <a:endParaRPr lang="en-US" dirty="0"/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6222" y="184029"/>
            <a:ext cx="5404359" cy="2625847"/>
          </a:xfrm>
          <a:prstGeom prst="rect">
            <a:avLst/>
          </a:prstGeom>
        </p:spPr>
      </p:pic>
      <p:pic>
        <p:nvPicPr>
          <p:cNvPr id="5" name="Resim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1102" y="2003126"/>
            <a:ext cx="3028950" cy="407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920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826261" y="0"/>
            <a:ext cx="3267974" cy="678671"/>
          </a:xfrm>
        </p:spPr>
        <p:txBody>
          <a:bodyPr>
            <a:normAutofit fontScale="90000"/>
          </a:bodyPr>
          <a:lstStyle/>
          <a:p>
            <a:r>
              <a:rPr lang="tr-TR" dirty="0" smtClean="0"/>
              <a:t>Nasıl çalışır: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0" y="94892"/>
            <a:ext cx="7901796" cy="6763108"/>
          </a:xfrm>
        </p:spPr>
        <p:txBody>
          <a:bodyPr>
            <a:normAutofit/>
          </a:bodyPr>
          <a:lstStyle/>
          <a:p>
            <a:endParaRPr lang="tr-TR" dirty="0" smtClean="0"/>
          </a:p>
          <a:p>
            <a:r>
              <a:rPr lang="tr-TR" dirty="0" smtClean="0"/>
              <a:t>Hatalarının karelerinin toplamını minimize ederek çalışır. </a:t>
            </a:r>
            <a:r>
              <a:rPr lang="en-US" dirty="0" smtClean="0"/>
              <a:t>("</a:t>
            </a:r>
            <a:r>
              <a:rPr lang="en-US" dirty="0"/>
              <a:t>least squares</a:t>
            </a:r>
            <a:r>
              <a:rPr lang="en-US" dirty="0" smtClean="0"/>
              <a:t>")</a:t>
            </a:r>
            <a:endParaRPr lang="tr-TR" dirty="0" smtClean="0"/>
          </a:p>
          <a:p>
            <a:endParaRPr lang="tr-TR" dirty="0" smtClean="0"/>
          </a:p>
          <a:p>
            <a:r>
              <a:rPr lang="tr-TR" dirty="0" smtClean="0"/>
              <a:t> Doğru hataların karelerini minimize eder.</a:t>
            </a:r>
            <a:endParaRPr lang="en-US" dirty="0"/>
          </a:p>
          <a:p>
            <a:endParaRPr lang="tr-TR" dirty="0" smtClean="0"/>
          </a:p>
          <a:p>
            <a:r>
              <a:rPr lang="tr-TR" dirty="0" smtClean="0"/>
              <a:t>Hataların karelerinden bahsederiz çünkü tahmin gerçek değerin altında veya üstünde olur. </a:t>
            </a:r>
          </a:p>
          <a:p>
            <a:r>
              <a:rPr lang="tr-TR" dirty="0" smtClean="0"/>
              <a:t>Bu durum eksi veya artı sonuçlar doğurur bu sebeple kare alınır. Aksi halde toplamlar yanlış sonuçlara götürür.</a:t>
            </a:r>
          </a:p>
          <a:p>
            <a:endParaRPr lang="tr-TR" dirty="0" smtClean="0"/>
          </a:p>
          <a:p>
            <a:r>
              <a:rPr lang="tr-TR" dirty="0" smtClean="0"/>
              <a:t>Hatanın karesini almak büyük farkları cezalandırır ve </a:t>
            </a:r>
            <a:endParaRPr lang="en-US" dirty="0"/>
          </a:p>
          <a:p>
            <a:pPr marL="0" indent="0">
              <a:buNone/>
            </a:pPr>
            <a:r>
              <a:rPr lang="tr-TR" dirty="0" smtClean="0"/>
              <a:t>Daha iyi model oluşur. </a:t>
            </a:r>
            <a:endParaRPr lang="en-US" dirty="0"/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6114" y="2044459"/>
            <a:ext cx="3648121" cy="3045126"/>
          </a:xfrm>
          <a:prstGeom prst="rect">
            <a:avLst/>
          </a:prstGeom>
        </p:spPr>
      </p:pic>
      <p:pic>
        <p:nvPicPr>
          <p:cNvPr id="5" name="Resim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7643" y="806120"/>
            <a:ext cx="3654357" cy="927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32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1821610" y="192242"/>
            <a:ext cx="7374148" cy="1015101"/>
          </a:xfrm>
        </p:spPr>
        <p:txBody>
          <a:bodyPr/>
          <a:lstStyle/>
          <a:p>
            <a:r>
              <a:rPr lang="tr-TR" dirty="0" err="1" smtClean="0"/>
              <a:t>Correlation</a:t>
            </a:r>
            <a:r>
              <a:rPr lang="tr-TR" dirty="0" smtClean="0"/>
              <a:t> &amp; </a:t>
            </a:r>
            <a:r>
              <a:rPr lang="tr-TR" dirty="0" err="1" smtClean="0"/>
              <a:t>Linear</a:t>
            </a:r>
            <a:r>
              <a:rPr lang="tr-TR" dirty="0" smtClean="0"/>
              <a:t> </a:t>
            </a:r>
            <a:r>
              <a:rPr lang="tr-TR" dirty="0" err="1" smtClean="0"/>
              <a:t>Regression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232913" y="1207343"/>
            <a:ext cx="11015931" cy="1235696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correlation </a:t>
            </a:r>
            <a:r>
              <a:rPr lang="tr-TR" dirty="0" smtClean="0"/>
              <a:t>ve </a:t>
            </a:r>
            <a:r>
              <a:rPr lang="en-US" dirty="0" smtClean="0"/>
              <a:t>linear </a:t>
            </a:r>
            <a:r>
              <a:rPr lang="en-US" dirty="0"/>
              <a:t>regression </a:t>
            </a:r>
            <a:r>
              <a:rPr lang="tr-TR" dirty="0" smtClean="0"/>
              <a:t>ilişkisi eğimde saklıdır.</a:t>
            </a:r>
          </a:p>
          <a:p>
            <a:endParaRPr lang="tr-TR" dirty="0" smtClean="0"/>
          </a:p>
          <a:p>
            <a:r>
              <a:rPr lang="tr-TR" dirty="0" err="1" smtClean="0"/>
              <a:t>Linear</a:t>
            </a:r>
            <a:r>
              <a:rPr lang="tr-TR" dirty="0" smtClean="0"/>
              <a:t> </a:t>
            </a:r>
            <a:r>
              <a:rPr lang="tr-TR" dirty="0" err="1" smtClean="0"/>
              <a:t>Regression</a:t>
            </a:r>
            <a:r>
              <a:rPr lang="tr-TR" dirty="0" smtClean="0"/>
              <a:t> doğrusu eğimi ile (m) </a:t>
            </a:r>
            <a:r>
              <a:rPr lang="tr-TR" dirty="0" err="1" smtClean="0"/>
              <a:t>correlation</a:t>
            </a:r>
            <a:r>
              <a:rPr lang="tr-TR" dirty="0" smtClean="0"/>
              <a:t> arasındaki ilişki:</a:t>
            </a:r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8694" y="3013531"/>
            <a:ext cx="5761526" cy="889217"/>
          </a:xfrm>
          <a:prstGeom prst="rect">
            <a:avLst/>
          </a:prstGeom>
        </p:spPr>
      </p:pic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7867289" y="3191757"/>
            <a:ext cx="3786997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r-TR" altLang="tr-TR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standard</a:t>
            </a:r>
            <a:r>
              <a:rPr kumimoji="0" lang="tr-TR" altLang="tr-TR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deviations</a:t>
            </a:r>
            <a:r>
              <a:rPr kumimoji="0" lang="tr-TR" altLang="tr-TR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sz="1600" b="0" i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MathJax_Math"/>
              </a:rPr>
              <a:t>sx</a:t>
            </a:r>
            <a:r>
              <a:rPr kumimoji="0" lang="tr-TR" altLang="tr-TR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tr-TR" altLang="tr-TR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and</a:t>
            </a:r>
            <a:r>
              <a:rPr kumimoji="0" lang="tr-TR" altLang="tr-TR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tr-TR" altLang="tr-TR" sz="1600" b="0" i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MathJax_Math"/>
              </a:rPr>
              <a:t>sy</a:t>
            </a:r>
            <a:r>
              <a:rPr kumimoji="0" lang="tr-TR" altLang="tr-TR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tr-TR" altLang="tr-TR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Resim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9630" y="5036904"/>
            <a:ext cx="5761526" cy="959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864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2337758" y="2607993"/>
            <a:ext cx="6826120" cy="997849"/>
          </a:xfrm>
        </p:spPr>
        <p:txBody>
          <a:bodyPr>
            <a:normAutofit fontScale="90000"/>
          </a:bodyPr>
          <a:lstStyle/>
          <a:p>
            <a:r>
              <a:rPr lang="tr-TR" b="1" dirty="0" err="1"/>
              <a:t>Fuzzy</a:t>
            </a:r>
            <a:r>
              <a:rPr lang="tr-TR" b="1" dirty="0"/>
              <a:t> C-</a:t>
            </a:r>
            <a:r>
              <a:rPr lang="tr-TR" b="1" dirty="0" err="1"/>
              <a:t>Means</a:t>
            </a:r>
            <a:r>
              <a:rPr lang="tr-TR" b="1" dirty="0"/>
              <a:t> </a:t>
            </a:r>
            <a:r>
              <a:rPr lang="tr-TR" b="1" dirty="0" smtClean="0"/>
              <a:t>Clustering (FCM)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478946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9471991" y="0"/>
            <a:ext cx="2720009" cy="1325563"/>
          </a:xfrm>
        </p:spPr>
        <p:txBody>
          <a:bodyPr/>
          <a:lstStyle/>
          <a:p>
            <a:r>
              <a:rPr lang="tr-TR" dirty="0" smtClean="0"/>
              <a:t>Tanımlar: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569844" y="1010617"/>
            <a:ext cx="10571922" cy="1046784"/>
          </a:xfrm>
        </p:spPr>
        <p:txBody>
          <a:bodyPr/>
          <a:lstStyle/>
          <a:p>
            <a:r>
              <a:rPr lang="tr-TR" dirty="0" smtClean="0"/>
              <a:t>Aşağıdaki hedef fonksiyonun </a:t>
            </a:r>
            <a:r>
              <a:rPr lang="tr-TR" dirty="0" err="1" smtClean="0"/>
              <a:t>minimizasyonu</a:t>
            </a:r>
            <a:r>
              <a:rPr lang="tr-TR" dirty="0" smtClean="0"/>
              <a:t> prensibine dayanır ve  verilerin birden fazla sınıfa dahil olmalarına olanak verir.</a:t>
            </a:r>
            <a:endParaRPr lang="tr-TR" dirty="0"/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5554" y="1979764"/>
            <a:ext cx="5582954" cy="1918600"/>
          </a:xfrm>
          <a:prstGeom prst="rect">
            <a:avLst/>
          </a:prstGeom>
        </p:spPr>
      </p:pic>
      <p:sp>
        <p:nvSpPr>
          <p:cNvPr id="7" name="Dikdörtgen 6"/>
          <p:cNvSpPr/>
          <p:nvPr/>
        </p:nvSpPr>
        <p:spPr>
          <a:xfrm>
            <a:off x="569844" y="4063881"/>
            <a:ext cx="11270974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err="1"/>
              <a:t>uij</a:t>
            </a:r>
            <a:r>
              <a:rPr lang="en-US" sz="2800" dirty="0"/>
              <a:t> </a:t>
            </a:r>
            <a:r>
              <a:rPr lang="tr-TR" sz="2800" dirty="0" smtClean="0"/>
              <a:t> giriş verisi </a:t>
            </a:r>
            <a:r>
              <a:rPr lang="tr-TR" sz="2800" b="1" dirty="0" smtClean="0"/>
              <a:t>xi</a:t>
            </a:r>
            <a:r>
              <a:rPr lang="tr-TR" sz="2800" dirty="0" smtClean="0"/>
              <a:t> </a:t>
            </a:r>
            <a:r>
              <a:rPr lang="tr-TR" sz="2800" dirty="0" err="1" smtClean="0"/>
              <a:t>nin</a:t>
            </a:r>
            <a:r>
              <a:rPr lang="tr-TR" sz="2800" dirty="0" smtClean="0"/>
              <a:t> </a:t>
            </a:r>
            <a:r>
              <a:rPr lang="tr-TR" sz="2800" b="1" dirty="0" err="1" smtClean="0"/>
              <a:t>cj</a:t>
            </a:r>
            <a:r>
              <a:rPr lang="tr-TR" sz="2800" dirty="0" smtClean="0"/>
              <a:t> sınıfına ait olma derecesi, üyelik fonksiyonu</a:t>
            </a:r>
          </a:p>
          <a:p>
            <a:endParaRPr lang="tr-TR" sz="2800" dirty="0" smtClean="0"/>
          </a:p>
          <a:p>
            <a:r>
              <a:rPr lang="en-US" sz="2800" b="1" dirty="0" err="1" smtClean="0"/>
              <a:t>μj</a:t>
            </a:r>
            <a:r>
              <a:rPr lang="tr-TR" sz="2800" dirty="0" smtClean="0"/>
              <a:t>  sınıf merkezi, </a:t>
            </a:r>
            <a:r>
              <a:rPr lang="tr-TR" sz="2800" b="1" dirty="0" smtClean="0"/>
              <a:t>j</a:t>
            </a:r>
            <a:r>
              <a:rPr lang="tr-TR" sz="2800" dirty="0" smtClean="0"/>
              <a:t> sınıfının. </a:t>
            </a:r>
          </a:p>
          <a:p>
            <a:endParaRPr lang="en-US" sz="2800" dirty="0"/>
          </a:p>
          <a:p>
            <a:r>
              <a:rPr lang="tr-TR" sz="2800" b="1" dirty="0"/>
              <a:t>m</a:t>
            </a:r>
            <a:r>
              <a:rPr lang="tr-TR" sz="2800" dirty="0" smtClean="0"/>
              <a:t> değeri </a:t>
            </a:r>
            <a:r>
              <a:rPr lang="en-US" sz="2800" dirty="0" err="1" smtClean="0"/>
              <a:t>fuzzifier</a:t>
            </a:r>
            <a:r>
              <a:rPr lang="tr-TR" sz="2800" dirty="0" smtClean="0"/>
              <a:t> olarak tanımlanır, değeri 1 den büyük gerçek sayı</a:t>
            </a:r>
            <a:r>
              <a:rPr lang="en-US" sz="2800" dirty="0" smtClean="0"/>
              <a:t>.</a:t>
            </a:r>
            <a:endParaRPr lang="tr-TR" sz="2800" dirty="0"/>
          </a:p>
        </p:txBody>
      </p:sp>
    </p:spTree>
    <p:extLst>
      <p:ext uri="{BB962C8B-B14F-4D97-AF65-F5344CB8AC3E}">
        <p14:creationId xmlns:p14="http://schemas.microsoft.com/office/powerpoint/2010/main" val="2385085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7879731" y="0"/>
            <a:ext cx="4280452" cy="1325563"/>
          </a:xfrm>
        </p:spPr>
        <p:txBody>
          <a:bodyPr/>
          <a:lstStyle/>
          <a:p>
            <a:r>
              <a:rPr lang="tr-TR" dirty="0" smtClean="0"/>
              <a:t>K-</a:t>
            </a:r>
            <a:r>
              <a:rPr lang="tr-TR" dirty="0" err="1" smtClean="0"/>
              <a:t>means</a:t>
            </a:r>
            <a:r>
              <a:rPr lang="tr-TR" dirty="0" smtClean="0"/>
              <a:t> ile farkı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600318" y="1486130"/>
            <a:ext cx="10515600" cy="1305201"/>
          </a:xfrm>
        </p:spPr>
        <p:txBody>
          <a:bodyPr/>
          <a:lstStyle/>
          <a:p>
            <a:r>
              <a:rPr lang="tr-TR" dirty="0" err="1" smtClean="0"/>
              <a:t>Fuzzy</a:t>
            </a:r>
            <a:r>
              <a:rPr lang="tr-TR" dirty="0" smtClean="0"/>
              <a:t> C </a:t>
            </a:r>
            <a:r>
              <a:rPr lang="tr-TR" dirty="0" err="1" smtClean="0"/>
              <a:t>Means</a:t>
            </a:r>
            <a:r>
              <a:rPr lang="tr-TR" dirty="0" smtClean="0"/>
              <a:t> sınıflama K-</a:t>
            </a:r>
            <a:r>
              <a:rPr lang="tr-TR" dirty="0" err="1" smtClean="0"/>
              <a:t>means</a:t>
            </a:r>
            <a:r>
              <a:rPr lang="tr-TR" dirty="0" smtClean="0"/>
              <a:t> sınıflamadan farklıdır. Bu fark üyelik fonksiyonu ve </a:t>
            </a:r>
            <a:r>
              <a:rPr lang="tr-TR" b="1" dirty="0" smtClean="0"/>
              <a:t>m</a:t>
            </a:r>
            <a:r>
              <a:rPr lang="tr-TR" dirty="0" smtClean="0"/>
              <a:t> değişkeninden gelir.</a:t>
            </a:r>
            <a:endParaRPr lang="tr-TR" dirty="0"/>
          </a:p>
        </p:txBody>
      </p:sp>
      <p:pic>
        <p:nvPicPr>
          <p:cNvPr id="7" name="Resim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1261" y="4470497"/>
            <a:ext cx="5987758" cy="2052572"/>
          </a:xfrm>
          <a:prstGeom prst="rect">
            <a:avLst/>
          </a:prstGeom>
        </p:spPr>
      </p:pic>
      <p:pic>
        <p:nvPicPr>
          <p:cNvPr id="4" name="Resim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6580" y="3041442"/>
            <a:ext cx="3620378" cy="1429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398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112145" y="603848"/>
            <a:ext cx="7289320" cy="5934975"/>
          </a:xfrm>
        </p:spPr>
        <p:txBody>
          <a:bodyPr>
            <a:normAutofit lnSpcReduction="10000"/>
          </a:bodyPr>
          <a:lstStyle/>
          <a:p>
            <a:r>
              <a:rPr lang="tr-TR" b="1" dirty="0" smtClean="0"/>
              <a:t>Üyelik değişkeni</a:t>
            </a:r>
            <a:r>
              <a:rPr lang="en-US" b="1" dirty="0" smtClean="0"/>
              <a:t>:</a:t>
            </a:r>
            <a:endParaRPr lang="tr-TR" b="1" dirty="0" smtClean="0"/>
          </a:p>
          <a:p>
            <a:r>
              <a:rPr lang="en-US" b="1" dirty="0" smtClean="0"/>
              <a:t>m</a:t>
            </a:r>
            <a:r>
              <a:rPr lang="en-US" dirty="0" smtClean="0"/>
              <a:t> </a:t>
            </a:r>
            <a:r>
              <a:rPr lang="tr-TR" dirty="0" smtClean="0"/>
              <a:t>parametresi gerçek sayıdır ve 1 den büyüktür:</a:t>
            </a:r>
            <a:r>
              <a:rPr lang="en-US" dirty="0" smtClean="0"/>
              <a:t> </a:t>
            </a:r>
            <a:r>
              <a:rPr lang="en-US" dirty="0"/>
              <a:t>(1.0&lt;m&lt;∞) </a:t>
            </a:r>
            <a:r>
              <a:rPr lang="tr-TR" dirty="0" smtClean="0"/>
              <a:t>ve sınıfın </a:t>
            </a:r>
            <a:r>
              <a:rPr lang="tr-TR" dirty="0" err="1" smtClean="0"/>
              <a:t>fuzzy</a:t>
            </a:r>
            <a:r>
              <a:rPr lang="tr-TR" dirty="0" smtClean="0"/>
              <a:t> durumunu (</a:t>
            </a:r>
            <a:r>
              <a:rPr lang="en-US" dirty="0" smtClean="0"/>
              <a:t>level </a:t>
            </a:r>
            <a:r>
              <a:rPr lang="en-US" dirty="0"/>
              <a:t>of cluster </a:t>
            </a:r>
            <a:r>
              <a:rPr lang="en-US" dirty="0" smtClean="0"/>
              <a:t>fuzziness</a:t>
            </a:r>
            <a:r>
              <a:rPr lang="tr-TR" dirty="0" smtClean="0"/>
              <a:t>) verir.</a:t>
            </a:r>
          </a:p>
          <a:p>
            <a:endParaRPr lang="tr-TR" dirty="0" smtClean="0"/>
          </a:p>
          <a:p>
            <a:r>
              <a:rPr lang="tr-TR" dirty="0" smtClean="0"/>
              <a:t>Eğer m 1 e yakın ise katı sınıflama oluşur ve bu k-</a:t>
            </a:r>
            <a:r>
              <a:rPr lang="tr-TR" dirty="0" err="1" smtClean="0"/>
              <a:t>means</a:t>
            </a:r>
            <a:r>
              <a:rPr lang="tr-TR" dirty="0" smtClean="0"/>
              <a:t> e yakındır.</a:t>
            </a:r>
          </a:p>
          <a:p>
            <a:endParaRPr lang="tr-TR" dirty="0" smtClean="0"/>
          </a:p>
          <a:p>
            <a:r>
              <a:rPr lang="tr-TR" dirty="0" smtClean="0"/>
              <a:t>Eğer m çok büyük ise </a:t>
            </a:r>
            <a:r>
              <a:rPr lang="en-US" dirty="0" err="1" smtClean="0"/>
              <a:t>fuzzyness</a:t>
            </a:r>
            <a:r>
              <a:rPr lang="tr-TR" dirty="0" smtClean="0"/>
              <a:t> çok yüksek olur, yanı sınıfların ortak yönleri, örtüşmeleri</a:t>
            </a:r>
          </a:p>
          <a:p>
            <a:endParaRPr lang="tr-TR" dirty="0" smtClean="0"/>
          </a:p>
          <a:p>
            <a:r>
              <a:rPr lang="en-US" dirty="0" smtClean="0"/>
              <a:t>m </a:t>
            </a:r>
            <a:r>
              <a:rPr lang="en-US" dirty="0"/>
              <a:t>= 2.0 </a:t>
            </a:r>
            <a:r>
              <a:rPr lang="tr-TR" dirty="0" smtClean="0"/>
              <a:t>iyi bir seçimdir. </a:t>
            </a:r>
            <a:r>
              <a:rPr lang="en-US" dirty="0" smtClean="0"/>
              <a:t>(Hathaway </a:t>
            </a:r>
            <a:r>
              <a:rPr lang="en-US" dirty="0"/>
              <a:t>and </a:t>
            </a:r>
            <a:r>
              <a:rPr lang="en-US" dirty="0" err="1"/>
              <a:t>Bezdek</a:t>
            </a:r>
            <a:r>
              <a:rPr lang="en-US" dirty="0"/>
              <a:t> 2001).</a:t>
            </a:r>
            <a:endParaRPr lang="tr-TR" dirty="0"/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7291" y="1982313"/>
            <a:ext cx="4518445" cy="2399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57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0" y="1977657"/>
            <a:ext cx="12192000" cy="2746378"/>
          </a:xfrm>
        </p:spPr>
        <p:txBody>
          <a:bodyPr>
            <a:normAutofit lnSpcReduction="10000"/>
          </a:bodyPr>
          <a:lstStyle/>
          <a:p>
            <a:r>
              <a:rPr lang="tr-TR" dirty="0" err="1" smtClean="0"/>
              <a:t>Dunn</a:t>
            </a:r>
            <a:r>
              <a:rPr lang="tr-TR" dirty="0" smtClean="0"/>
              <a:t> indeksinin maksimum olabilmesi için payın maksimum olması lazım. </a:t>
            </a:r>
          </a:p>
          <a:p>
            <a:r>
              <a:rPr lang="tr-TR" dirty="0" smtClean="0"/>
              <a:t>Bunun içinde sınıflar arası mesafenin minimum değerinin maksimumda olması lazım.</a:t>
            </a:r>
          </a:p>
          <a:p>
            <a:r>
              <a:rPr lang="tr-TR" dirty="0" smtClean="0"/>
              <a:t>Paydanın da minimum olması lazım. Bunun sağlanması da sınıf içi mesafelerin maksimum değerinin minimum olması lazım.</a:t>
            </a:r>
          </a:p>
          <a:p>
            <a:r>
              <a:rPr lang="tr-TR" dirty="0" smtClean="0"/>
              <a:t>Özetle; sınıf içi mesafeler küçük, sınıflar arası büyük olması gerekir. </a:t>
            </a:r>
          </a:p>
        </p:txBody>
      </p:sp>
      <p:pic>
        <p:nvPicPr>
          <p:cNvPr id="7" name="Resim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7816" y="310551"/>
            <a:ext cx="4493141" cy="1231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118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225287" y="0"/>
            <a:ext cx="3966713" cy="1109992"/>
          </a:xfrm>
        </p:spPr>
        <p:txBody>
          <a:bodyPr/>
          <a:lstStyle/>
          <a:p>
            <a:r>
              <a:rPr lang="tr-TR" dirty="0" smtClean="0"/>
              <a:t>Merkez tanımı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483080" y="4477109"/>
            <a:ext cx="11069128" cy="1043796"/>
          </a:xfrm>
        </p:spPr>
        <p:txBody>
          <a:bodyPr/>
          <a:lstStyle/>
          <a:p>
            <a:r>
              <a:rPr lang="en-US" b="1" dirty="0" err="1" smtClean="0"/>
              <a:t>Cj</a:t>
            </a:r>
            <a:r>
              <a:rPr lang="tr-TR" dirty="0" smtClean="0"/>
              <a:t> sınıf </a:t>
            </a:r>
            <a:r>
              <a:rPr lang="tr-TR" b="1" dirty="0" smtClean="0"/>
              <a:t>j</a:t>
            </a:r>
            <a:r>
              <a:rPr lang="tr-TR" dirty="0" smtClean="0"/>
              <a:t> </a:t>
            </a:r>
            <a:r>
              <a:rPr lang="tr-TR" dirty="0" err="1" smtClean="0"/>
              <a:t>nin</a:t>
            </a:r>
            <a:r>
              <a:rPr lang="tr-TR" dirty="0" smtClean="0"/>
              <a:t> merkezi</a:t>
            </a:r>
            <a:endParaRPr lang="en-US" dirty="0"/>
          </a:p>
          <a:p>
            <a:r>
              <a:rPr lang="en-US" b="1" dirty="0" err="1" smtClean="0"/>
              <a:t>Uij</a:t>
            </a:r>
            <a:r>
              <a:rPr lang="tr-TR" dirty="0" smtClean="0"/>
              <a:t> değişkeni </a:t>
            </a:r>
            <a:r>
              <a:rPr lang="tr-TR" b="1" dirty="0" smtClean="0"/>
              <a:t>xi</a:t>
            </a:r>
            <a:r>
              <a:rPr lang="tr-TR" dirty="0" smtClean="0"/>
              <a:t> verisinin </a:t>
            </a:r>
            <a:r>
              <a:rPr lang="tr-TR" b="1" dirty="0" err="1" smtClean="0"/>
              <a:t>cj</a:t>
            </a:r>
            <a:r>
              <a:rPr lang="tr-TR" dirty="0" smtClean="0"/>
              <a:t> sınıfına ait olma derecesini verir.</a:t>
            </a:r>
            <a:endParaRPr lang="en-US" dirty="0"/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3697" y="1506769"/>
            <a:ext cx="3781809" cy="2793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771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6909758" y="0"/>
            <a:ext cx="5282242" cy="1017917"/>
          </a:xfrm>
        </p:spPr>
        <p:txBody>
          <a:bodyPr/>
          <a:lstStyle/>
          <a:p>
            <a:r>
              <a:rPr lang="tr-TR" dirty="0" smtClean="0"/>
              <a:t>Algoritma basamakları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0" y="1"/>
            <a:ext cx="6400799" cy="6711350"/>
          </a:xfrm>
        </p:spPr>
        <p:txBody>
          <a:bodyPr>
            <a:normAutofit fontScale="77500" lnSpcReduction="20000"/>
          </a:bodyPr>
          <a:lstStyle/>
          <a:p>
            <a:r>
              <a:rPr lang="tr-TR" dirty="0" smtClean="0"/>
              <a:t>Sınıf sayısını seç, </a:t>
            </a:r>
            <a:r>
              <a:rPr lang="tr-TR" b="1" dirty="0" smtClean="0"/>
              <a:t>k, m </a:t>
            </a:r>
            <a:r>
              <a:rPr lang="tr-TR" dirty="0" smtClean="0"/>
              <a:t>değerini seç</a:t>
            </a:r>
          </a:p>
          <a:p>
            <a:endParaRPr lang="en-US" dirty="0"/>
          </a:p>
          <a:p>
            <a:r>
              <a:rPr lang="tr-TR" dirty="0" smtClean="0"/>
              <a:t>Her bir veri, nokta, için üyelik değişkeninin değerini </a:t>
            </a:r>
            <a:r>
              <a:rPr lang="tr-TR" dirty="0" err="1" smtClean="0"/>
              <a:t>random</a:t>
            </a:r>
            <a:r>
              <a:rPr lang="tr-TR" dirty="0" smtClean="0"/>
              <a:t> olarak ata, </a:t>
            </a:r>
            <a:r>
              <a:rPr lang="tr-TR" b="1" dirty="0" err="1" smtClean="0"/>
              <a:t>uij</a:t>
            </a:r>
            <a:r>
              <a:rPr lang="tr-TR" dirty="0" smtClean="0"/>
              <a:t>.</a:t>
            </a:r>
          </a:p>
          <a:p>
            <a:endParaRPr lang="tr-TR" dirty="0" smtClean="0"/>
          </a:p>
          <a:p>
            <a:endParaRPr lang="en-US" dirty="0"/>
          </a:p>
          <a:p>
            <a:r>
              <a:rPr lang="tr-TR" b="1" dirty="0"/>
              <a:t>k</a:t>
            </a:r>
            <a:r>
              <a:rPr lang="tr-TR" b="1" dirty="0" smtClean="0"/>
              <a:t>.</a:t>
            </a:r>
            <a:r>
              <a:rPr lang="tr-TR" dirty="0" smtClean="0"/>
              <a:t>  Adımda merkezin değerini hesapla:</a:t>
            </a:r>
          </a:p>
          <a:p>
            <a:endParaRPr lang="tr-TR" dirty="0" smtClean="0"/>
          </a:p>
          <a:p>
            <a:endParaRPr lang="tr-TR" dirty="0"/>
          </a:p>
          <a:p>
            <a:endParaRPr lang="tr-TR" dirty="0" smtClean="0"/>
          </a:p>
          <a:p>
            <a:endParaRPr lang="tr-TR" dirty="0" smtClean="0"/>
          </a:p>
          <a:p>
            <a:r>
              <a:rPr lang="tr-TR" dirty="0" smtClean="0"/>
              <a:t>bulunan yeni merkez ile üyelik fonksiyonu hesapla</a:t>
            </a:r>
          </a:p>
          <a:p>
            <a:endParaRPr lang="tr-TR" dirty="0" smtClean="0"/>
          </a:p>
          <a:p>
            <a:endParaRPr lang="tr-TR" dirty="0" smtClean="0"/>
          </a:p>
          <a:p>
            <a:endParaRPr lang="tr-TR" dirty="0" smtClean="0"/>
          </a:p>
          <a:p>
            <a:r>
              <a:rPr lang="tr-TR" dirty="0" smtClean="0"/>
              <a:t>Maksimum </a:t>
            </a:r>
            <a:r>
              <a:rPr lang="tr-TR" dirty="0" err="1" smtClean="0"/>
              <a:t>iterasyon</a:t>
            </a:r>
            <a:r>
              <a:rPr lang="tr-TR" dirty="0" smtClean="0"/>
              <a:t> sayısını ulaşıncaya kadar devam et.</a:t>
            </a:r>
          </a:p>
          <a:p>
            <a:r>
              <a:rPr lang="tr-TR" dirty="0" smtClean="0"/>
              <a:t>Veya değişkenlerdeki değişim belli bir değerin altına düşünceye kadar ( </a:t>
            </a:r>
            <a:r>
              <a:rPr lang="en-US" dirty="0" smtClean="0"/>
              <a:t>ϵ</a:t>
            </a:r>
            <a:r>
              <a:rPr lang="tr-TR" dirty="0" smtClean="0"/>
              <a:t>, </a:t>
            </a:r>
            <a:r>
              <a:rPr lang="en-US" dirty="0" smtClean="0"/>
              <a:t>sensitivity threshold</a:t>
            </a:r>
            <a:r>
              <a:rPr lang="tr-TR" dirty="0" smtClean="0"/>
              <a:t>)</a:t>
            </a:r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9715" y="1017917"/>
            <a:ext cx="3779848" cy="2792210"/>
          </a:xfrm>
          <a:prstGeom prst="rect">
            <a:avLst/>
          </a:prstGeom>
        </p:spPr>
      </p:pic>
      <p:pic>
        <p:nvPicPr>
          <p:cNvPr id="5" name="Resim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0799" y="2818418"/>
            <a:ext cx="4517528" cy="2402032"/>
          </a:xfrm>
          <a:prstGeom prst="rect">
            <a:avLst/>
          </a:prstGeom>
        </p:spPr>
      </p:pic>
      <p:pic>
        <p:nvPicPr>
          <p:cNvPr id="6" name="Resim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77352" y="5389997"/>
            <a:ext cx="2537584" cy="740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069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10646253" y="0"/>
            <a:ext cx="1545747" cy="897147"/>
          </a:xfrm>
        </p:spPr>
        <p:txBody>
          <a:bodyPr/>
          <a:lstStyle/>
          <a:p>
            <a:r>
              <a:rPr lang="tr-TR" b="1" dirty="0" smtClean="0"/>
              <a:t>FCM</a:t>
            </a:r>
            <a:endParaRPr lang="tr-TR" b="1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120770" y="0"/>
            <a:ext cx="10619117" cy="3268153"/>
          </a:xfrm>
        </p:spPr>
        <p:txBody>
          <a:bodyPr>
            <a:normAutofit fontScale="92500" lnSpcReduction="10000"/>
          </a:bodyPr>
          <a:lstStyle/>
          <a:p>
            <a:r>
              <a:rPr lang="tr-TR" dirty="0" smtClean="0"/>
              <a:t>FCM de sınıf içi  </a:t>
            </a:r>
            <a:r>
              <a:rPr lang="tr-TR" dirty="0" err="1" smtClean="0"/>
              <a:t>varyansı</a:t>
            </a:r>
            <a:r>
              <a:rPr lang="tr-TR" dirty="0" smtClean="0"/>
              <a:t> minimize eder , k-</a:t>
            </a:r>
            <a:r>
              <a:rPr lang="tr-TR" dirty="0" err="1" smtClean="0"/>
              <a:t>means</a:t>
            </a:r>
            <a:r>
              <a:rPr lang="tr-TR" dirty="0" smtClean="0"/>
              <a:t> gibi.</a:t>
            </a:r>
          </a:p>
          <a:p>
            <a:pPr marL="0" indent="0">
              <a:buNone/>
            </a:pPr>
            <a:endParaRPr lang="tr-TR" dirty="0" smtClean="0"/>
          </a:p>
          <a:p>
            <a:r>
              <a:rPr lang="tr-TR" dirty="0" smtClean="0"/>
              <a:t>Aynı sorunlara da maruz kalır, lokal minimum-global minimum.</a:t>
            </a:r>
          </a:p>
          <a:p>
            <a:endParaRPr lang="tr-TR" dirty="0" smtClean="0"/>
          </a:p>
          <a:p>
            <a:r>
              <a:rPr lang="tr-TR" dirty="0" smtClean="0"/>
              <a:t>Başlangıç şartlarına çok bağlı</a:t>
            </a:r>
          </a:p>
          <a:p>
            <a:endParaRPr lang="tr-TR" dirty="0" smtClean="0"/>
          </a:p>
          <a:p>
            <a:r>
              <a:rPr lang="tr-TR" dirty="0" smtClean="0"/>
              <a:t>FCM de veri sınıf merkezinden uzaksa üyelik fonksiyonunun değeri düşer</a:t>
            </a:r>
          </a:p>
          <a:p>
            <a:endParaRPr lang="tr-TR" dirty="0" smtClean="0"/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3803" y="3571580"/>
            <a:ext cx="8032450" cy="3286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217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10287000" y="0"/>
            <a:ext cx="1905000" cy="1325563"/>
          </a:xfrm>
        </p:spPr>
        <p:txBody>
          <a:bodyPr/>
          <a:lstStyle/>
          <a:p>
            <a:r>
              <a:rPr lang="tr-TR" dirty="0" smtClean="0"/>
              <a:t>Örnek</a:t>
            </a:r>
            <a:endParaRPr lang="tr-TR" dirty="0"/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0019" y="897146"/>
            <a:ext cx="6808461" cy="1374281"/>
          </a:xfrm>
          <a:prstGeom prst="rect">
            <a:avLst/>
          </a:prstGeom>
        </p:spPr>
      </p:pic>
      <p:pic>
        <p:nvPicPr>
          <p:cNvPr id="5" name="Resim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3205" y="3545457"/>
            <a:ext cx="7435935" cy="1446811"/>
          </a:xfrm>
          <a:prstGeom prst="rect">
            <a:avLst/>
          </a:prstGeom>
        </p:spPr>
      </p:pic>
      <p:pic>
        <p:nvPicPr>
          <p:cNvPr id="6" name="Resim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90003" y="5650303"/>
            <a:ext cx="3651717" cy="766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452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4823" y="367053"/>
            <a:ext cx="5494811" cy="580665"/>
          </a:xfrm>
          <a:prstGeom prst="rect">
            <a:avLst/>
          </a:prstGeom>
        </p:spPr>
      </p:pic>
      <p:pic>
        <p:nvPicPr>
          <p:cNvPr id="5" name="Resim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7045" y="947718"/>
            <a:ext cx="3054246" cy="2072096"/>
          </a:xfrm>
          <a:prstGeom prst="rect">
            <a:avLst/>
          </a:prstGeom>
        </p:spPr>
      </p:pic>
      <p:pic>
        <p:nvPicPr>
          <p:cNvPr id="6" name="Resim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1240" y="3465212"/>
            <a:ext cx="5442803" cy="1322448"/>
          </a:xfrm>
          <a:prstGeom prst="rect">
            <a:avLst/>
          </a:prstGeom>
        </p:spPr>
      </p:pic>
      <p:pic>
        <p:nvPicPr>
          <p:cNvPr id="7" name="Resim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3565" y="5537308"/>
            <a:ext cx="8092547" cy="859766"/>
          </a:xfrm>
          <a:prstGeom prst="rect">
            <a:avLst/>
          </a:prstGeom>
        </p:spPr>
      </p:pic>
      <p:pic>
        <p:nvPicPr>
          <p:cNvPr id="9" name="Resim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53902" y="3688286"/>
            <a:ext cx="3971925" cy="876300"/>
          </a:xfrm>
          <a:prstGeom prst="rect">
            <a:avLst/>
          </a:prstGeom>
        </p:spPr>
      </p:pic>
      <p:pic>
        <p:nvPicPr>
          <p:cNvPr id="10" name="Resim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70807" y="2690170"/>
            <a:ext cx="3372929" cy="511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191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0722" y="1779365"/>
            <a:ext cx="2828789" cy="780356"/>
          </a:xfrm>
          <a:prstGeom prst="rect">
            <a:avLst/>
          </a:prstGeom>
        </p:spPr>
      </p:pic>
      <p:pic>
        <p:nvPicPr>
          <p:cNvPr id="5" name="Resim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4350" y="3366439"/>
            <a:ext cx="6639119" cy="1091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5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Resi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784" y="156640"/>
            <a:ext cx="10161918" cy="670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392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642983276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2874034" y="2124914"/>
            <a:ext cx="5700622" cy="1325563"/>
          </a:xfrm>
        </p:spPr>
        <p:txBody>
          <a:bodyPr/>
          <a:lstStyle/>
          <a:p>
            <a:r>
              <a:rPr lang="tr-TR" dirty="0" err="1" smtClean="0"/>
              <a:t>Mean</a:t>
            </a:r>
            <a:r>
              <a:rPr lang="tr-TR" dirty="0" smtClean="0"/>
              <a:t> </a:t>
            </a:r>
            <a:r>
              <a:rPr lang="tr-TR" dirty="0" err="1" smtClean="0"/>
              <a:t>Shift</a:t>
            </a:r>
            <a:r>
              <a:rPr lang="tr-TR" dirty="0" smtClean="0"/>
              <a:t> Clustering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4212773108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6928449" y="132212"/>
            <a:ext cx="4967377" cy="1325563"/>
          </a:xfrm>
        </p:spPr>
        <p:txBody>
          <a:bodyPr/>
          <a:lstStyle/>
          <a:p>
            <a:r>
              <a:rPr lang="tr-TR" dirty="0" smtClean="0"/>
              <a:t>Uygulama alanları: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2563483" y="2222440"/>
            <a:ext cx="6090249" cy="2660111"/>
          </a:xfrm>
        </p:spPr>
        <p:txBody>
          <a:bodyPr/>
          <a:lstStyle/>
          <a:p>
            <a:r>
              <a:rPr lang="en-US" dirty="0" smtClean="0"/>
              <a:t>Computer </a:t>
            </a:r>
            <a:r>
              <a:rPr lang="en-US" dirty="0"/>
              <a:t>Vision problems.</a:t>
            </a:r>
          </a:p>
          <a:p>
            <a:r>
              <a:rPr lang="en-US" dirty="0" smtClean="0"/>
              <a:t>Image </a:t>
            </a:r>
            <a:r>
              <a:rPr lang="en-US" dirty="0"/>
              <a:t>Processing</a:t>
            </a:r>
          </a:p>
          <a:p>
            <a:r>
              <a:rPr lang="en-US" dirty="0"/>
              <a:t>Video Tracking</a:t>
            </a:r>
          </a:p>
          <a:p>
            <a:r>
              <a:rPr lang="en-US" dirty="0"/>
              <a:t>Image Segmentation</a:t>
            </a:r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9591990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0" y="0"/>
            <a:ext cx="3891455" cy="1325563"/>
          </a:xfrm>
        </p:spPr>
        <p:txBody>
          <a:bodyPr/>
          <a:lstStyle/>
          <a:p>
            <a:r>
              <a:rPr lang="tr-TR" dirty="0" err="1"/>
              <a:t>Silhouette</a:t>
            </a:r>
            <a:r>
              <a:rPr lang="tr-TR" dirty="0"/>
              <a:t> </a:t>
            </a:r>
            <a:r>
              <a:rPr lang="tr-TR" dirty="0" err="1" smtClean="0"/>
              <a:t>Score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241738" y="3289738"/>
            <a:ext cx="11154103" cy="2112579"/>
          </a:xfrm>
        </p:spPr>
        <p:txBody>
          <a:bodyPr/>
          <a:lstStyle/>
          <a:p>
            <a:r>
              <a:rPr lang="tr-TR" dirty="0" smtClean="0"/>
              <a:t>a  aynı sınıfta veriler arasındaki ortalama uzaklık</a:t>
            </a:r>
            <a:endParaRPr lang="en-US" dirty="0"/>
          </a:p>
          <a:p>
            <a:r>
              <a:rPr lang="tr-TR" dirty="0" smtClean="0"/>
              <a:t>b en yakın sınıf içindeki veriler ile olan ortalama uzaklık</a:t>
            </a:r>
            <a:endParaRPr lang="en-US" dirty="0"/>
          </a:p>
          <a:p>
            <a:endParaRPr lang="tr-TR" dirty="0"/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6222" y="1325563"/>
            <a:ext cx="2847975" cy="141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192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60385" y="112142"/>
            <a:ext cx="12051102" cy="6400801"/>
          </a:xfrm>
        </p:spPr>
        <p:txBody>
          <a:bodyPr>
            <a:normAutofit/>
          </a:bodyPr>
          <a:lstStyle/>
          <a:p>
            <a:endParaRPr lang="tr-TR" dirty="0" smtClean="0"/>
          </a:p>
          <a:p>
            <a:r>
              <a:rPr lang="tr-TR" dirty="0" smtClean="0"/>
              <a:t>K-</a:t>
            </a:r>
            <a:r>
              <a:rPr lang="tr-TR" dirty="0" err="1" smtClean="0"/>
              <a:t>means</a:t>
            </a:r>
            <a:r>
              <a:rPr lang="tr-TR" dirty="0" smtClean="0"/>
              <a:t> de olduğu gibi sınıf sayısında bir tahminde bulunmaz,</a:t>
            </a:r>
          </a:p>
          <a:p>
            <a:pPr marL="0" indent="0">
              <a:buNone/>
            </a:pPr>
            <a:endParaRPr lang="tr-TR" dirty="0"/>
          </a:p>
          <a:p>
            <a:pPr marL="0" indent="0">
              <a:buNone/>
            </a:pPr>
            <a:r>
              <a:rPr lang="tr-TR" dirty="0" smtClean="0"/>
              <a:t>			Algoritma, Tanım:</a:t>
            </a:r>
          </a:p>
          <a:p>
            <a:pPr marL="514350" indent="-514350">
              <a:buAutoNum type="arabicPeriod"/>
            </a:pPr>
            <a:r>
              <a:rPr lang="tr-TR" dirty="0" smtClean="0"/>
              <a:t>Her bir veri noktasının etrafına bir pencere yerleştir,</a:t>
            </a:r>
          </a:p>
          <a:p>
            <a:pPr marL="514350" indent="-514350">
              <a:buAutoNum type="arabicPeriod"/>
            </a:pPr>
            <a:endParaRPr lang="tr-TR" dirty="0" smtClean="0"/>
          </a:p>
          <a:p>
            <a:pPr marL="0" indent="0">
              <a:buNone/>
            </a:pPr>
            <a:r>
              <a:rPr lang="tr-TR" dirty="0" smtClean="0"/>
              <a:t>2. Pencere içindeki verilerin ortalamasını bul,</a:t>
            </a:r>
          </a:p>
          <a:p>
            <a:pPr marL="0" indent="0">
              <a:buNone/>
            </a:pPr>
            <a:endParaRPr lang="tr-TR" dirty="0" smtClean="0"/>
          </a:p>
          <a:p>
            <a:pPr marL="0" indent="0">
              <a:buNone/>
            </a:pPr>
            <a:r>
              <a:rPr lang="tr-TR" dirty="0" smtClean="0"/>
              <a:t>3. Pencereyi bulunan ortalamaya kaydır.</a:t>
            </a:r>
          </a:p>
          <a:p>
            <a:pPr marL="0" indent="0">
              <a:buNone/>
            </a:pPr>
            <a:endParaRPr lang="tr-TR" dirty="0" smtClean="0"/>
          </a:p>
          <a:p>
            <a:pPr marL="0" indent="0">
              <a:buNone/>
            </a:pPr>
            <a:r>
              <a:rPr lang="tr-TR" dirty="0" smtClean="0"/>
              <a:t>4. Yukardaki adımları sonuç buluncaya kadar tekrar et.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2765871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9881558" y="0"/>
            <a:ext cx="2310442" cy="1325563"/>
          </a:xfrm>
        </p:spPr>
        <p:txBody>
          <a:bodyPr/>
          <a:lstStyle/>
          <a:p>
            <a:r>
              <a:rPr lang="tr-TR" dirty="0" smtClean="0"/>
              <a:t>Örnek:</a:t>
            </a:r>
            <a:endParaRPr lang="tr-TR" dirty="0"/>
          </a:p>
        </p:txBody>
      </p:sp>
      <p:pic>
        <p:nvPicPr>
          <p:cNvPr id="4" name="meanS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48731" y="1506448"/>
            <a:ext cx="5516562" cy="4351338"/>
          </a:xfrm>
        </p:spPr>
      </p:pic>
    </p:spTree>
    <p:extLst>
      <p:ext uri="{BB962C8B-B14F-4D97-AF65-F5344CB8AC3E}">
        <p14:creationId xmlns:p14="http://schemas.microsoft.com/office/powerpoint/2010/main" val="3026399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9399916" y="1"/>
            <a:ext cx="2750389" cy="966156"/>
          </a:xfrm>
        </p:spPr>
        <p:txBody>
          <a:bodyPr/>
          <a:lstStyle/>
          <a:p>
            <a:r>
              <a:rPr lang="tr-TR" dirty="0" smtClean="0"/>
              <a:t>Algoritma: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219075" y="966157"/>
            <a:ext cx="6651954" cy="4117765"/>
          </a:xfrm>
        </p:spPr>
        <p:txBody>
          <a:bodyPr/>
          <a:lstStyle/>
          <a:p>
            <a:r>
              <a:rPr lang="tr-TR" dirty="0" smtClean="0"/>
              <a:t>Algoritma bir </a:t>
            </a:r>
            <a:r>
              <a:rPr lang="tr-TR" dirty="0" err="1" smtClean="0"/>
              <a:t>kernel</a:t>
            </a:r>
            <a:r>
              <a:rPr lang="tr-TR" dirty="0" smtClean="0"/>
              <a:t> fonksiyonu kullanır:</a:t>
            </a:r>
          </a:p>
          <a:p>
            <a:endParaRPr lang="tr-TR" dirty="0" smtClean="0"/>
          </a:p>
          <a:p>
            <a:endParaRPr lang="tr-TR" dirty="0" smtClean="0"/>
          </a:p>
          <a:p>
            <a:r>
              <a:rPr lang="tr-TR" dirty="0" smtClean="0"/>
              <a:t>Gauss </a:t>
            </a:r>
            <a:r>
              <a:rPr lang="tr-TR" dirty="0" err="1" smtClean="0"/>
              <a:t>kernel</a:t>
            </a:r>
            <a:r>
              <a:rPr lang="tr-TR" dirty="0" smtClean="0"/>
              <a:t> yaygın olarak kullanılır:</a:t>
            </a:r>
          </a:p>
          <a:p>
            <a:endParaRPr lang="tr-TR" dirty="0" smtClean="0"/>
          </a:p>
          <a:p>
            <a:endParaRPr lang="tr-TR" dirty="0"/>
          </a:p>
          <a:p>
            <a:r>
              <a:rPr lang="tr-TR" dirty="0" smtClean="0"/>
              <a:t>İkinci bir </a:t>
            </a:r>
            <a:r>
              <a:rPr lang="tr-TR" dirty="0" err="1" smtClean="0"/>
              <a:t>kernel</a:t>
            </a:r>
            <a:r>
              <a:rPr lang="tr-TR" dirty="0" smtClean="0"/>
              <a:t> daha tanımlanır:</a:t>
            </a:r>
            <a:endParaRPr lang="tr-TR" dirty="0"/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0142" y="778623"/>
            <a:ext cx="3023917" cy="899269"/>
          </a:xfrm>
          <a:prstGeom prst="rect">
            <a:avLst/>
          </a:prstGeom>
        </p:spPr>
      </p:pic>
      <p:pic>
        <p:nvPicPr>
          <p:cNvPr id="5" name="Resi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4892" y="2089834"/>
            <a:ext cx="5057775" cy="1400175"/>
          </a:xfrm>
          <a:prstGeom prst="rect">
            <a:avLst/>
          </a:prstGeom>
        </p:spPr>
      </p:pic>
      <p:pic>
        <p:nvPicPr>
          <p:cNvPr id="6" name="Resim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2400" y="3562042"/>
            <a:ext cx="4048125" cy="140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049067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9484743" y="0"/>
            <a:ext cx="2707257" cy="1069675"/>
          </a:xfrm>
        </p:spPr>
        <p:txBody>
          <a:bodyPr/>
          <a:lstStyle/>
          <a:p>
            <a:r>
              <a:rPr lang="tr-TR" dirty="0" smtClean="0"/>
              <a:t>Algoritma: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133621" y="897147"/>
            <a:ext cx="3968150" cy="5814203"/>
          </a:xfrm>
        </p:spPr>
        <p:txBody>
          <a:bodyPr/>
          <a:lstStyle/>
          <a:p>
            <a:r>
              <a:rPr lang="tr-TR" dirty="0" err="1" smtClean="0"/>
              <a:t>Mean-Shift</a:t>
            </a:r>
            <a:r>
              <a:rPr lang="tr-TR" dirty="0" smtClean="0"/>
              <a:t>:</a:t>
            </a:r>
          </a:p>
          <a:p>
            <a:endParaRPr lang="tr-TR" dirty="0"/>
          </a:p>
          <a:p>
            <a:r>
              <a:rPr lang="tr-TR" dirty="0" smtClean="0"/>
              <a:t>Her bir veri noktası için</a:t>
            </a:r>
          </a:p>
          <a:p>
            <a:endParaRPr lang="tr-TR" dirty="0" smtClean="0"/>
          </a:p>
          <a:p>
            <a:r>
              <a:rPr lang="tr-TR" dirty="0" err="1" smtClean="0"/>
              <a:t>Mean-Shift</a:t>
            </a:r>
            <a:r>
              <a:rPr lang="tr-TR" dirty="0" smtClean="0"/>
              <a:t> hesapla:</a:t>
            </a:r>
          </a:p>
          <a:p>
            <a:endParaRPr lang="tr-TR" dirty="0"/>
          </a:p>
          <a:p>
            <a:r>
              <a:rPr lang="tr-TR" dirty="0" smtClean="0"/>
              <a:t>Yoğunluk penceresini kadar kaydır:</a:t>
            </a:r>
          </a:p>
          <a:p>
            <a:endParaRPr lang="tr-TR" dirty="0" smtClean="0"/>
          </a:p>
          <a:p>
            <a:r>
              <a:rPr lang="tr-TR" dirty="0" smtClean="0"/>
              <a:t>Kayma işlemi duruncaya kadar </a:t>
            </a:r>
            <a:r>
              <a:rPr lang="tr-TR" dirty="0" err="1" smtClean="0"/>
              <a:t>iterasyon</a:t>
            </a:r>
            <a:r>
              <a:rPr lang="tr-TR" dirty="0" smtClean="0"/>
              <a:t> yap</a:t>
            </a:r>
            <a:endParaRPr lang="tr-TR" dirty="0"/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3733" y="347886"/>
            <a:ext cx="4648113" cy="1443577"/>
          </a:xfrm>
          <a:prstGeom prst="rect">
            <a:avLst/>
          </a:prstGeom>
        </p:spPr>
      </p:pic>
      <p:pic>
        <p:nvPicPr>
          <p:cNvPr id="5" name="Resi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5789" y="1939146"/>
            <a:ext cx="762000" cy="495300"/>
          </a:xfrm>
          <a:prstGeom prst="rect">
            <a:avLst/>
          </a:prstGeom>
        </p:spPr>
      </p:pic>
      <p:pic>
        <p:nvPicPr>
          <p:cNvPr id="6" name="Resim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1881" y="2902007"/>
            <a:ext cx="1105799" cy="523875"/>
          </a:xfrm>
          <a:prstGeom prst="rect">
            <a:avLst/>
          </a:prstGeom>
        </p:spPr>
      </p:pic>
      <p:pic>
        <p:nvPicPr>
          <p:cNvPr id="7" name="Resim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49371" y="4111353"/>
            <a:ext cx="914400" cy="63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083827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2318" y="1389537"/>
            <a:ext cx="8399208" cy="4114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941082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eanShift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921125" y="1825625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4237043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eanShift2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94050" y="1825625"/>
            <a:ext cx="5802313" cy="4351338"/>
          </a:xfrm>
        </p:spPr>
      </p:pic>
      <p:sp>
        <p:nvSpPr>
          <p:cNvPr id="5" name="Dikdörtgen 4"/>
          <p:cNvSpPr/>
          <p:nvPr/>
        </p:nvSpPr>
        <p:spPr>
          <a:xfrm>
            <a:off x="120770" y="266791"/>
            <a:ext cx="11964838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800" dirty="0"/>
              <a:t>Her bir pencere bir süre sonra belli sayıda sınıfı oluşturacak şekilde sonuca ulaşır ve bu pencereler aynı sınıfları işaret </a:t>
            </a:r>
            <a:r>
              <a:rPr lang="tr-TR" sz="2800" dirty="0" smtClean="0"/>
              <a:t>eder.  Algoritma </a:t>
            </a:r>
            <a:r>
              <a:rPr lang="tr-TR" sz="2800" dirty="0"/>
              <a:t>son aşamada bu pencereleri </a:t>
            </a:r>
            <a:r>
              <a:rPr lang="tr-TR" sz="2800" dirty="0" smtClean="0"/>
              <a:t>her bir </a:t>
            </a:r>
            <a:r>
              <a:rPr lang="tr-TR" sz="2800" dirty="0"/>
              <a:t>sınıf için sadeleştirir, tek pencereye düşürür. </a:t>
            </a:r>
          </a:p>
        </p:txBody>
      </p:sp>
    </p:spTree>
    <p:extLst>
      <p:ext uri="{BB962C8B-B14F-4D97-AF65-F5344CB8AC3E}">
        <p14:creationId xmlns:p14="http://schemas.microsoft.com/office/powerpoint/2010/main" val="625845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414068" y="365125"/>
            <a:ext cx="10939732" cy="1325563"/>
          </a:xfrm>
        </p:spPr>
        <p:txBody>
          <a:bodyPr>
            <a:normAutofit/>
          </a:bodyPr>
          <a:lstStyle/>
          <a:p>
            <a:r>
              <a:rPr lang="tr-TR" sz="2800" dirty="0" smtClean="0"/>
              <a:t>Seçilen pencere parametresine göre, </a:t>
            </a:r>
            <a:r>
              <a:rPr lang="tr-TR" sz="2800" dirty="0" err="1" smtClean="0"/>
              <a:t>bandwidth</a:t>
            </a:r>
            <a:r>
              <a:rPr lang="tr-TR" sz="2800" dirty="0" smtClean="0"/>
              <a:t>, algoritmanın çalışması</a:t>
            </a:r>
            <a:endParaRPr lang="tr-TR" sz="2800" dirty="0"/>
          </a:p>
        </p:txBody>
      </p:sp>
      <p:pic>
        <p:nvPicPr>
          <p:cNvPr id="6" name="meanS_bandwidth1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94050" y="1825625"/>
            <a:ext cx="5802313" cy="4351338"/>
          </a:xfrm>
        </p:spPr>
      </p:pic>
    </p:spTree>
    <p:extLst>
      <p:ext uri="{BB962C8B-B14F-4D97-AF65-F5344CB8AC3E}">
        <p14:creationId xmlns:p14="http://schemas.microsoft.com/office/powerpoint/2010/main" val="1214815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4794" y="948882"/>
            <a:ext cx="6161686" cy="4761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314929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4225" y="1271587"/>
            <a:ext cx="5543550" cy="431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0614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0" y="0"/>
            <a:ext cx="4522076" cy="1325563"/>
          </a:xfrm>
        </p:spPr>
        <p:txBody>
          <a:bodyPr/>
          <a:lstStyle/>
          <a:p>
            <a:r>
              <a:rPr lang="tr-TR" dirty="0" smtClean="0"/>
              <a:t>Uygulama alanları: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 fontScale="92500" lnSpcReduction="10000"/>
          </a:bodyPr>
          <a:lstStyle/>
          <a:p>
            <a:r>
              <a:rPr lang="tr-TR" dirty="0" err="1" smtClean="0"/>
              <a:t>Marketting</a:t>
            </a:r>
            <a:r>
              <a:rPr lang="tr-TR" dirty="0" smtClean="0"/>
              <a:t>, </a:t>
            </a:r>
            <a:r>
              <a:rPr lang="tr-TR" dirty="0" err="1" smtClean="0"/>
              <a:t>Customer</a:t>
            </a:r>
            <a:r>
              <a:rPr lang="tr-TR" dirty="0" smtClean="0"/>
              <a:t> </a:t>
            </a:r>
            <a:r>
              <a:rPr lang="tr-TR" dirty="0" err="1" smtClean="0"/>
              <a:t>Segmentation</a:t>
            </a:r>
            <a:r>
              <a:rPr lang="tr-TR" dirty="0" smtClean="0"/>
              <a:t>/Müşteri gruplaması (karakterize etmek, sınıflamak)</a:t>
            </a:r>
            <a:endParaRPr lang="tr-TR" dirty="0"/>
          </a:p>
          <a:p>
            <a:r>
              <a:rPr lang="tr-TR" dirty="0" err="1"/>
              <a:t>Document</a:t>
            </a:r>
            <a:r>
              <a:rPr lang="tr-TR" dirty="0"/>
              <a:t> </a:t>
            </a:r>
            <a:r>
              <a:rPr lang="tr-TR" dirty="0" smtClean="0"/>
              <a:t>Clustering/Doküman sınıflaması</a:t>
            </a:r>
            <a:endParaRPr lang="tr-TR" dirty="0"/>
          </a:p>
          <a:p>
            <a:r>
              <a:rPr lang="tr-TR" dirty="0"/>
              <a:t>Image </a:t>
            </a:r>
            <a:r>
              <a:rPr lang="tr-TR" dirty="0" err="1" smtClean="0"/>
              <a:t>Segmentation</a:t>
            </a:r>
            <a:r>
              <a:rPr lang="tr-TR" dirty="0" smtClean="0"/>
              <a:t>/Resim/</a:t>
            </a:r>
            <a:r>
              <a:rPr lang="tr-TR" dirty="0" err="1" smtClean="0"/>
              <a:t>pixel</a:t>
            </a:r>
            <a:r>
              <a:rPr lang="tr-TR" dirty="0" smtClean="0"/>
              <a:t> sınıflama</a:t>
            </a:r>
            <a:endParaRPr lang="tr-TR" dirty="0"/>
          </a:p>
          <a:p>
            <a:r>
              <a:rPr lang="tr-TR" dirty="0" err="1"/>
              <a:t>Recommendation</a:t>
            </a:r>
            <a:r>
              <a:rPr lang="tr-TR" dirty="0"/>
              <a:t> </a:t>
            </a:r>
            <a:r>
              <a:rPr lang="tr-TR" dirty="0" err="1" smtClean="0"/>
              <a:t>Engines</a:t>
            </a:r>
            <a:r>
              <a:rPr lang="tr-TR" dirty="0" smtClean="0"/>
              <a:t>/Tavsiye motoru</a:t>
            </a:r>
          </a:p>
          <a:p>
            <a:r>
              <a:rPr lang="tr-TR" dirty="0" smtClean="0"/>
              <a:t>Biyoloji, bitki ve hayvan sınıflaması</a:t>
            </a:r>
          </a:p>
          <a:p>
            <a:r>
              <a:rPr lang="tr-TR" dirty="0" smtClean="0"/>
              <a:t>Kütüphane, içeriklerine ve bilgilerine göre kitapların sınıflanması</a:t>
            </a:r>
          </a:p>
          <a:p>
            <a:r>
              <a:rPr lang="tr-TR" dirty="0" smtClean="0"/>
              <a:t>Şehir planlama,</a:t>
            </a:r>
          </a:p>
          <a:p>
            <a:r>
              <a:rPr lang="tr-TR" dirty="0" smtClean="0"/>
              <a:t>Sigorta ,</a:t>
            </a:r>
          </a:p>
          <a:p>
            <a:r>
              <a:rPr lang="tr-TR" dirty="0" smtClean="0"/>
              <a:t>Deprem,</a:t>
            </a:r>
          </a:p>
          <a:p>
            <a:r>
              <a:rPr lang="tr-TR" dirty="0" smtClean="0"/>
              <a:t>….</a:t>
            </a:r>
            <a:endParaRPr lang="tr-TR" dirty="0"/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640407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9294962" y="0"/>
            <a:ext cx="2897038" cy="1181819"/>
          </a:xfrm>
        </p:spPr>
        <p:txBody>
          <a:bodyPr>
            <a:normAutofit/>
          </a:bodyPr>
          <a:lstStyle/>
          <a:p>
            <a:r>
              <a:rPr lang="tr-TR" dirty="0" smtClean="0"/>
              <a:t>Avantajları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373811" y="1181819"/>
            <a:ext cx="11818189" cy="5658927"/>
          </a:xfrm>
        </p:spPr>
        <p:txBody>
          <a:bodyPr>
            <a:normAutofit fontScale="92500"/>
          </a:bodyPr>
          <a:lstStyle/>
          <a:p>
            <a:endParaRPr lang="en-US" dirty="0"/>
          </a:p>
          <a:p>
            <a:endParaRPr lang="en-US" dirty="0"/>
          </a:p>
          <a:p>
            <a:r>
              <a:rPr lang="tr-TR" dirty="0" smtClean="0"/>
              <a:t>K-</a:t>
            </a:r>
            <a:r>
              <a:rPr lang="tr-TR" dirty="0" err="1" smtClean="0"/>
              <a:t>means</a:t>
            </a:r>
            <a:r>
              <a:rPr lang="tr-TR" dirty="0" smtClean="0"/>
              <a:t> veya </a:t>
            </a:r>
            <a:r>
              <a:rPr lang="tr-TR" dirty="0" err="1" smtClean="0"/>
              <a:t>Gaussian</a:t>
            </a:r>
            <a:r>
              <a:rPr lang="tr-TR" dirty="0" smtClean="0"/>
              <a:t> </a:t>
            </a:r>
            <a:r>
              <a:rPr lang="tr-TR" dirty="0" err="1" smtClean="0"/>
              <a:t>mixture</a:t>
            </a:r>
            <a:r>
              <a:rPr lang="tr-TR" dirty="0" smtClean="0"/>
              <a:t>  deki gibi model ile ilgili bir tahminde bulunmaz.</a:t>
            </a:r>
          </a:p>
          <a:p>
            <a:endParaRPr lang="tr-TR" dirty="0"/>
          </a:p>
          <a:p>
            <a:r>
              <a:rPr lang="tr-TR" dirty="0" smtClean="0"/>
              <a:t>Kompleks yapıları modelleyebilir, </a:t>
            </a:r>
            <a:r>
              <a:rPr lang="tr-TR" dirty="0" err="1" smtClean="0"/>
              <a:t>nonconvex</a:t>
            </a:r>
            <a:r>
              <a:rPr lang="tr-TR" dirty="0" smtClean="0"/>
              <a:t>.</a:t>
            </a:r>
          </a:p>
          <a:p>
            <a:endParaRPr lang="tr-TR" dirty="0" smtClean="0"/>
          </a:p>
          <a:p>
            <a:r>
              <a:rPr lang="tr-TR" dirty="0" smtClean="0"/>
              <a:t>Sadece bir parametreye ihtiyaç duyar, </a:t>
            </a:r>
            <a:r>
              <a:rPr lang="tr-TR" dirty="0" err="1" smtClean="0"/>
              <a:t>bandwidth</a:t>
            </a:r>
            <a:r>
              <a:rPr lang="tr-TR" dirty="0" smtClean="0"/>
              <a:t>. Bu parametre sınıf sayısını belirler.</a:t>
            </a:r>
          </a:p>
          <a:p>
            <a:endParaRPr lang="tr-TR" dirty="0" smtClean="0"/>
          </a:p>
          <a:p>
            <a:r>
              <a:rPr lang="tr-TR" dirty="0" smtClean="0"/>
              <a:t>K-</a:t>
            </a:r>
            <a:r>
              <a:rPr lang="tr-TR" dirty="0" err="1" smtClean="0"/>
              <a:t>means</a:t>
            </a:r>
            <a:r>
              <a:rPr lang="tr-TR" dirty="0" smtClean="0"/>
              <a:t> deki gibi lokal minimum problemi oluşmaz</a:t>
            </a:r>
          </a:p>
          <a:p>
            <a:endParaRPr lang="tr-TR" dirty="0" smtClean="0"/>
          </a:p>
          <a:p>
            <a:r>
              <a:rPr lang="tr-TR" dirty="0" err="1" smtClean="0"/>
              <a:t>Outliers</a:t>
            </a:r>
            <a:r>
              <a:rPr lang="tr-TR" dirty="0" smtClean="0"/>
              <a:t> noktalar problem oluşturmaz.</a:t>
            </a:r>
          </a:p>
          <a:p>
            <a:endParaRPr lang="en-US" dirty="0"/>
          </a:p>
          <a:p>
            <a:endParaRPr lang="en-US" dirty="0"/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67682081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328804" y="0"/>
            <a:ext cx="3863196" cy="833947"/>
          </a:xfrm>
        </p:spPr>
        <p:txBody>
          <a:bodyPr/>
          <a:lstStyle/>
          <a:p>
            <a:r>
              <a:rPr lang="tr-TR" dirty="0" smtClean="0"/>
              <a:t>Dezavantajları: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60385" y="914400"/>
            <a:ext cx="12131615" cy="586596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 </a:t>
            </a:r>
            <a:r>
              <a:rPr lang="tr-TR" dirty="0" smtClean="0"/>
              <a:t>Yüksek boyutlu problemlerde iyi çalışmaz. Sınıf sayısı aniden değişirse iyi çalışmaz.</a:t>
            </a:r>
          </a:p>
          <a:p>
            <a:endParaRPr lang="tr-TR" dirty="0" smtClean="0"/>
          </a:p>
          <a:p>
            <a:r>
              <a:rPr lang="tr-TR" dirty="0" smtClean="0"/>
              <a:t>Sınıf sayısında bir kontrolümüz yok. Ama bazı durumlarda sınıf sayısını belirlemek isteriz.</a:t>
            </a:r>
          </a:p>
          <a:p>
            <a:endParaRPr lang="tr-TR" dirty="0" smtClean="0"/>
          </a:p>
          <a:p>
            <a:r>
              <a:rPr lang="tr-TR" dirty="0" smtClean="0"/>
              <a:t>Çok sayıda işlem yapar, </a:t>
            </a:r>
            <a:r>
              <a:rPr lang="en-US" dirty="0" smtClean="0"/>
              <a:t> </a:t>
            </a:r>
            <a:r>
              <a:rPr lang="en-US" dirty="0"/>
              <a:t>time complexity of O(n(squared</a:t>
            </a:r>
            <a:r>
              <a:rPr lang="en-US" dirty="0" smtClean="0"/>
              <a:t>))</a:t>
            </a:r>
            <a:endParaRPr lang="tr-TR" dirty="0" smtClean="0"/>
          </a:p>
          <a:p>
            <a:endParaRPr lang="en-US" dirty="0"/>
          </a:p>
          <a:p>
            <a:r>
              <a:rPr lang="tr-TR" dirty="0" err="1" smtClean="0"/>
              <a:t>Bandwidth</a:t>
            </a:r>
            <a:r>
              <a:rPr lang="tr-TR" dirty="0" smtClean="0"/>
              <a:t> seçimi zordur.</a:t>
            </a:r>
          </a:p>
          <a:p>
            <a:endParaRPr lang="tr-TR" dirty="0" smtClean="0"/>
          </a:p>
          <a:p>
            <a:r>
              <a:rPr lang="tr-TR" dirty="0" err="1" smtClean="0"/>
              <a:t>Bandwidth</a:t>
            </a:r>
            <a:r>
              <a:rPr lang="tr-TR" dirty="0" smtClean="0"/>
              <a:t> çok küçük ise gerekli beri noktaları dışarda kalabilir. </a:t>
            </a:r>
          </a:p>
          <a:p>
            <a:endParaRPr lang="tr-TR" dirty="0" smtClean="0"/>
          </a:p>
          <a:p>
            <a:r>
              <a:rPr lang="tr-TR" dirty="0" err="1" smtClean="0"/>
              <a:t>Bandwidth</a:t>
            </a:r>
            <a:r>
              <a:rPr lang="tr-TR" dirty="0" smtClean="0"/>
              <a:t> çok büyük ise bazı sınıflar oluşturulamayabilir. </a:t>
            </a:r>
            <a:endParaRPr lang="en-US" dirty="0"/>
          </a:p>
          <a:p>
            <a:endParaRPr lang="en-US" dirty="0"/>
          </a:p>
          <a:p>
            <a:endParaRPr lang="tr-TR" dirty="0"/>
          </a:p>
          <a:p>
            <a:endParaRPr lang="en-US" dirty="0"/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4016555151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4384589" y="167417"/>
            <a:ext cx="2831757" cy="1325563"/>
          </a:xfrm>
        </p:spPr>
        <p:txBody>
          <a:bodyPr/>
          <a:lstStyle/>
          <a:p>
            <a:r>
              <a:rPr lang="tr-TR" dirty="0" smtClean="0"/>
              <a:t>Projeler: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838200" y="1825625"/>
            <a:ext cx="4574059" cy="3290072"/>
          </a:xfrm>
        </p:spPr>
        <p:txBody>
          <a:bodyPr/>
          <a:lstStyle/>
          <a:p>
            <a:pPr marL="0" indent="0" algn="ctr">
              <a:buNone/>
            </a:pPr>
            <a:r>
              <a:rPr lang="tr-TR" b="1" dirty="0" smtClean="0"/>
              <a:t>I. Grup: Tek Kişi -&gt;Vize</a:t>
            </a:r>
          </a:p>
          <a:p>
            <a:r>
              <a:rPr lang="tr-TR" b="1" dirty="0" smtClean="0"/>
              <a:t>K-</a:t>
            </a:r>
            <a:r>
              <a:rPr lang="tr-TR" b="1" dirty="0" err="1" smtClean="0"/>
              <a:t>Means</a:t>
            </a:r>
            <a:r>
              <a:rPr lang="tr-TR" b="1" dirty="0"/>
              <a:t>:</a:t>
            </a:r>
          </a:p>
          <a:p>
            <a:r>
              <a:rPr lang="tr-TR" b="1" dirty="0"/>
              <a:t>K-</a:t>
            </a:r>
            <a:r>
              <a:rPr lang="tr-TR" b="1" dirty="0" err="1"/>
              <a:t>means</a:t>
            </a:r>
            <a:r>
              <a:rPr lang="tr-TR" b="1" dirty="0"/>
              <a:t>++:</a:t>
            </a:r>
          </a:p>
          <a:p>
            <a:r>
              <a:rPr lang="tr-TR" b="1" dirty="0"/>
              <a:t>K-</a:t>
            </a:r>
            <a:r>
              <a:rPr lang="tr-TR" b="1" dirty="0" err="1"/>
              <a:t>median</a:t>
            </a:r>
            <a:r>
              <a:rPr lang="tr-TR" b="1" dirty="0"/>
              <a:t>:</a:t>
            </a:r>
          </a:p>
          <a:p>
            <a:r>
              <a:rPr lang="tr-TR" b="1" dirty="0"/>
              <a:t>Hiyerarşik Sınıflama:</a:t>
            </a:r>
          </a:p>
          <a:p>
            <a:r>
              <a:rPr lang="tr-TR" b="1" dirty="0" err="1"/>
              <a:t>Least</a:t>
            </a:r>
            <a:r>
              <a:rPr lang="tr-TR" b="1" dirty="0"/>
              <a:t> </a:t>
            </a:r>
            <a:r>
              <a:rPr lang="tr-TR" b="1" dirty="0" err="1"/>
              <a:t>Squares</a:t>
            </a:r>
            <a:r>
              <a:rPr lang="tr-TR" b="1" dirty="0"/>
              <a:t> </a:t>
            </a:r>
            <a:r>
              <a:rPr lang="tr-TR" b="1" dirty="0" err="1"/>
              <a:t>Regression</a:t>
            </a:r>
            <a:endParaRPr lang="tr-TR" b="1" dirty="0"/>
          </a:p>
          <a:p>
            <a:endParaRPr lang="tr-TR" dirty="0"/>
          </a:p>
        </p:txBody>
      </p:sp>
      <p:sp>
        <p:nvSpPr>
          <p:cNvPr id="4" name="İçerik Yer Tutucusu 2"/>
          <p:cNvSpPr txBox="1">
            <a:spLocks/>
          </p:cNvSpPr>
          <p:nvPr/>
        </p:nvSpPr>
        <p:spPr>
          <a:xfrm>
            <a:off x="6820929" y="1825625"/>
            <a:ext cx="4574059" cy="31912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tr-TR" b="1" dirty="0" smtClean="0"/>
              <a:t>II. Grup: Grup/Tek-&gt;Final</a:t>
            </a:r>
          </a:p>
          <a:p>
            <a:r>
              <a:rPr lang="tr-TR" b="1" dirty="0" err="1" smtClean="0"/>
              <a:t>Gaussian</a:t>
            </a:r>
            <a:r>
              <a:rPr lang="tr-TR" b="1" dirty="0" smtClean="0"/>
              <a:t> </a:t>
            </a:r>
            <a:r>
              <a:rPr lang="tr-TR" b="1" dirty="0"/>
              <a:t>Distribution</a:t>
            </a:r>
            <a:endParaRPr lang="tr-TR" dirty="0"/>
          </a:p>
          <a:p>
            <a:r>
              <a:rPr lang="tr-TR" b="1" dirty="0" err="1"/>
              <a:t>Density</a:t>
            </a:r>
            <a:r>
              <a:rPr lang="tr-TR" b="1" dirty="0"/>
              <a:t> </a:t>
            </a:r>
            <a:r>
              <a:rPr lang="tr-TR" b="1" dirty="0" err="1"/>
              <a:t>Based</a:t>
            </a:r>
            <a:r>
              <a:rPr lang="tr-TR" b="1" dirty="0"/>
              <a:t> Clustering</a:t>
            </a:r>
            <a:endParaRPr lang="tr-TR" dirty="0"/>
          </a:p>
          <a:p>
            <a:r>
              <a:rPr lang="tr-TR" b="1" dirty="0" err="1"/>
              <a:t>Fuzzy</a:t>
            </a:r>
            <a:r>
              <a:rPr lang="tr-TR" b="1" dirty="0"/>
              <a:t> C-</a:t>
            </a:r>
            <a:r>
              <a:rPr lang="tr-TR" b="1" dirty="0" err="1"/>
              <a:t>Means</a:t>
            </a:r>
            <a:r>
              <a:rPr lang="tr-TR" b="1" dirty="0"/>
              <a:t> Clustering (FCM)</a:t>
            </a:r>
            <a:endParaRPr lang="tr-TR" dirty="0"/>
          </a:p>
          <a:p>
            <a:r>
              <a:rPr lang="tr-TR" b="1" dirty="0" err="1"/>
              <a:t>Mean</a:t>
            </a:r>
            <a:r>
              <a:rPr lang="tr-TR" b="1" dirty="0"/>
              <a:t> </a:t>
            </a:r>
            <a:r>
              <a:rPr lang="tr-TR" b="1" dirty="0" err="1"/>
              <a:t>Shift</a:t>
            </a:r>
            <a:r>
              <a:rPr lang="tr-TR" b="1" dirty="0"/>
              <a:t> Clustering</a:t>
            </a:r>
            <a:endParaRPr lang="tr-TR" dirty="0"/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759907034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9894107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3260784" y="2435663"/>
            <a:ext cx="4782604" cy="1661884"/>
          </a:xfrm>
        </p:spPr>
        <p:txBody>
          <a:bodyPr>
            <a:normAutofit fontScale="90000"/>
          </a:bodyPr>
          <a:lstStyle/>
          <a:p>
            <a:pPr algn="ctr"/>
            <a:r>
              <a:rPr lang="tr-TR" dirty="0" smtClean="0"/>
              <a:t>Algoritmalar</a:t>
            </a:r>
            <a:br>
              <a:rPr lang="tr-TR" dirty="0" smtClean="0"/>
            </a:br>
            <a:r>
              <a:rPr lang="tr-TR" dirty="0"/>
              <a:t/>
            </a:r>
            <a:br>
              <a:rPr lang="tr-TR" dirty="0"/>
            </a:br>
            <a:r>
              <a:rPr lang="tr-TR" b="1" dirty="0" smtClean="0"/>
              <a:t>K-</a:t>
            </a:r>
            <a:r>
              <a:rPr lang="tr-TR" b="1" dirty="0" err="1" smtClean="0"/>
              <a:t>Means</a:t>
            </a:r>
            <a:r>
              <a:rPr lang="tr-TR" b="1" dirty="0" smtClean="0"/>
              <a:t>:</a:t>
            </a:r>
            <a:endParaRPr lang="tr-TR" b="1" dirty="0"/>
          </a:p>
        </p:txBody>
      </p:sp>
    </p:spTree>
    <p:extLst>
      <p:ext uri="{BB962C8B-B14F-4D97-AF65-F5344CB8AC3E}">
        <p14:creationId xmlns:p14="http://schemas.microsoft.com/office/powerpoint/2010/main" val="4083140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tr-TR" dirty="0" smtClean="0"/>
          </a:p>
          <a:p>
            <a:r>
              <a:rPr lang="tr-TR" dirty="0" smtClean="0"/>
              <a:t>K-</a:t>
            </a:r>
            <a:r>
              <a:rPr lang="tr-TR" dirty="0" err="1" smtClean="0"/>
              <a:t>means</a:t>
            </a:r>
            <a:r>
              <a:rPr lang="tr-TR" dirty="0" smtClean="0"/>
              <a:t> sınıflama algoritması bir tür </a:t>
            </a:r>
            <a:r>
              <a:rPr lang="tr-TR" dirty="0" err="1" smtClean="0"/>
              <a:t>unsupervised</a:t>
            </a:r>
            <a:r>
              <a:rPr lang="tr-TR" dirty="0" smtClean="0"/>
              <a:t> </a:t>
            </a:r>
            <a:r>
              <a:rPr lang="tr-TR" dirty="0" err="1" smtClean="0"/>
              <a:t>learning</a:t>
            </a:r>
            <a:r>
              <a:rPr lang="tr-TR" dirty="0" smtClean="0"/>
              <a:t> metodudur. </a:t>
            </a:r>
          </a:p>
          <a:p>
            <a:r>
              <a:rPr lang="tr-TR" dirty="0" smtClean="0"/>
              <a:t>K-</a:t>
            </a:r>
            <a:r>
              <a:rPr lang="tr-TR" dirty="0" err="1" smtClean="0"/>
              <a:t>Means</a:t>
            </a:r>
            <a:r>
              <a:rPr lang="tr-TR" dirty="0" smtClean="0"/>
              <a:t> sınıflama algoritması </a:t>
            </a:r>
            <a:r>
              <a:rPr lang="tr-TR" b="1" dirty="0" smtClean="0"/>
              <a:t>m</a:t>
            </a:r>
            <a:r>
              <a:rPr lang="tr-TR" dirty="0" smtClean="0"/>
              <a:t> tane nesneyi (veriyi), </a:t>
            </a:r>
            <a:r>
              <a:rPr lang="tr-TR" b="1" dirty="0" smtClean="0"/>
              <a:t>k</a:t>
            </a:r>
            <a:r>
              <a:rPr lang="tr-TR" dirty="0" smtClean="0"/>
              <a:t> tane sınıfa/kümeye ayırır ve her nesne ortalaması en yakın sınıfa dahildir. </a:t>
            </a:r>
          </a:p>
          <a:p>
            <a:r>
              <a:rPr lang="tr-TR" dirty="0" smtClean="0"/>
              <a:t>Her bir veri sadece bir guruba aittir.</a:t>
            </a:r>
          </a:p>
          <a:p>
            <a:r>
              <a:rPr lang="tr-TR" dirty="0" smtClean="0"/>
              <a:t>Bu metot tam olarak </a:t>
            </a:r>
            <a:r>
              <a:rPr lang="tr-TR" b="1" dirty="0" smtClean="0"/>
              <a:t>k</a:t>
            </a:r>
            <a:r>
              <a:rPr lang="tr-TR" dirty="0" smtClean="0"/>
              <a:t> tane sınıf üretir ve bu sınıflar mümkün olan en olası ayırıma sahiptir. </a:t>
            </a:r>
          </a:p>
          <a:p>
            <a:r>
              <a:rPr lang="tr-TR" dirty="0" smtClean="0"/>
              <a:t>Aynı sınıftaki verileri mümkün mertebe benzer atar ve farklı sınıfları ise oldukça uzak tanımlar,</a:t>
            </a:r>
          </a:p>
          <a:p>
            <a:r>
              <a:rPr lang="tr-TR" dirty="0" smtClean="0"/>
              <a:t>En iyi ayrımı yapacak </a:t>
            </a:r>
            <a:r>
              <a:rPr lang="tr-TR" b="1" dirty="0" smtClean="0"/>
              <a:t>k</a:t>
            </a:r>
            <a:r>
              <a:rPr lang="tr-TR" dirty="0" smtClean="0"/>
              <a:t> sayısı önceden bilinmez ve veriden hesaplanması gerekir. </a:t>
            </a:r>
          </a:p>
          <a:p>
            <a:r>
              <a:rPr lang="tr-TR" dirty="0" smtClean="0"/>
              <a:t>K-</a:t>
            </a:r>
            <a:r>
              <a:rPr lang="tr-TR" dirty="0" err="1" smtClean="0"/>
              <a:t>means</a:t>
            </a:r>
            <a:r>
              <a:rPr lang="tr-TR" dirty="0" smtClean="0"/>
              <a:t> algoritmasının amacı sınıf içi </a:t>
            </a:r>
            <a:r>
              <a:rPr lang="tr-TR" dirty="0" err="1" smtClean="0"/>
              <a:t>varyansı</a:t>
            </a:r>
            <a:r>
              <a:rPr lang="tr-TR" dirty="0" smtClean="0"/>
              <a:t> veya hataların karesini minimize etmektir. 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516061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3191" y="2380757"/>
            <a:ext cx="5133975" cy="3609975"/>
          </a:xfrm>
          <a:prstGeom prst="rect">
            <a:avLst/>
          </a:prstGeom>
        </p:spPr>
      </p:pic>
      <p:sp>
        <p:nvSpPr>
          <p:cNvPr id="5" name="Unvan 1"/>
          <p:cNvSpPr>
            <a:spLocks noGrp="1"/>
          </p:cNvSpPr>
          <p:nvPr>
            <p:ph type="title"/>
          </p:nvPr>
        </p:nvSpPr>
        <p:spPr>
          <a:xfrm>
            <a:off x="0" y="0"/>
            <a:ext cx="8473590" cy="1325563"/>
          </a:xfrm>
        </p:spPr>
        <p:txBody>
          <a:bodyPr>
            <a:normAutofit/>
          </a:bodyPr>
          <a:lstStyle/>
          <a:p>
            <a:r>
              <a:rPr lang="tr-TR" dirty="0" smtClean="0"/>
              <a:t>Sınıflama/Kümeleme (</a:t>
            </a:r>
            <a:r>
              <a:rPr lang="tr-TR" dirty="0" err="1" smtClean="0"/>
              <a:t>clustering</a:t>
            </a:r>
            <a:r>
              <a:rPr lang="tr-TR" dirty="0" smtClean="0"/>
              <a:t>):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095242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74428" y="1341780"/>
            <a:ext cx="11353800" cy="544123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tr-TR" dirty="0" smtClean="0"/>
          </a:p>
          <a:p>
            <a:pPr marL="0" indent="0">
              <a:buNone/>
            </a:pPr>
            <a:r>
              <a:rPr lang="tr-TR" dirty="0" smtClean="0"/>
              <a:t>1. Verilen datayı önceden tanımlanan </a:t>
            </a:r>
            <a:r>
              <a:rPr lang="tr-TR" b="1" dirty="0" smtClean="0"/>
              <a:t>k</a:t>
            </a:r>
            <a:r>
              <a:rPr lang="tr-TR" dirty="0" smtClean="0"/>
              <a:t> gruba ayır (varsay)</a:t>
            </a:r>
          </a:p>
          <a:p>
            <a:pPr marL="0" indent="0">
              <a:buNone/>
            </a:pPr>
            <a:r>
              <a:rPr lang="tr-TR" dirty="0" smtClean="0"/>
              <a:t>2. Sınıf merkezleri </a:t>
            </a:r>
            <a:r>
              <a:rPr lang="tr-TR" b="1" dirty="0" smtClean="0"/>
              <a:t>k</a:t>
            </a:r>
            <a:r>
              <a:rPr lang="tr-TR" dirty="0" smtClean="0"/>
              <a:t> değerlerini belirle (</a:t>
            </a:r>
            <a:r>
              <a:rPr lang="tr-TR" dirty="0" err="1" smtClean="0"/>
              <a:t>random</a:t>
            </a:r>
            <a:r>
              <a:rPr lang="tr-TR" dirty="0" smtClean="0"/>
              <a:t>),</a:t>
            </a:r>
          </a:p>
          <a:p>
            <a:pPr marL="0" indent="0">
              <a:buNone/>
            </a:pPr>
            <a:r>
              <a:rPr lang="tr-TR" dirty="0" smtClean="0"/>
              <a:t>3. Verileri en yakın sınıf merkezlerine ata,</a:t>
            </a:r>
          </a:p>
          <a:p>
            <a:pPr marL="0" indent="0">
              <a:buNone/>
            </a:pPr>
            <a:r>
              <a:rPr lang="tr-TR" dirty="0" smtClean="0"/>
              <a:t>4. Her bir sınıfa atanmış verilerin ortalamasını hesapla,</a:t>
            </a:r>
          </a:p>
          <a:p>
            <a:pPr marL="0" indent="0">
              <a:buNone/>
            </a:pPr>
            <a:r>
              <a:rPr lang="tr-TR" dirty="0" smtClean="0"/>
              <a:t>5. Sınıf merkezlerini, </a:t>
            </a:r>
            <a:r>
              <a:rPr lang="tr-TR" b="1" dirty="0" smtClean="0"/>
              <a:t>k tane</a:t>
            </a:r>
            <a:r>
              <a:rPr lang="tr-TR" dirty="0" smtClean="0"/>
              <a:t>, hesaplanmış ortalama değerlerine kaydır,</a:t>
            </a:r>
          </a:p>
          <a:p>
            <a:pPr marL="0" indent="0">
              <a:buNone/>
            </a:pPr>
            <a:r>
              <a:rPr lang="tr-TR" dirty="0" smtClean="0"/>
              <a:t>6. 3, 4 </a:t>
            </a:r>
            <a:r>
              <a:rPr lang="tr-TR" dirty="0"/>
              <a:t>v</a:t>
            </a:r>
            <a:r>
              <a:rPr lang="tr-TR" dirty="0" smtClean="0"/>
              <a:t>e 5. basamakları tekrarla, ta ki bir değişim olmayıncaya kadar.</a:t>
            </a:r>
          </a:p>
          <a:p>
            <a:endParaRPr lang="en-US" dirty="0"/>
          </a:p>
          <a:p>
            <a:endParaRPr lang="tr-TR" dirty="0"/>
          </a:p>
        </p:txBody>
      </p:sp>
      <p:sp>
        <p:nvSpPr>
          <p:cNvPr id="5" name="Dikdörtgen 4"/>
          <p:cNvSpPr/>
          <p:nvPr/>
        </p:nvSpPr>
        <p:spPr>
          <a:xfrm>
            <a:off x="4026195" y="426430"/>
            <a:ext cx="254472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3200" dirty="0" smtClean="0"/>
              <a:t>Algoritma</a:t>
            </a:r>
            <a:endParaRPr lang="tr-TR" sz="3200" dirty="0"/>
          </a:p>
        </p:txBody>
      </p:sp>
    </p:spTree>
    <p:extLst>
      <p:ext uri="{BB962C8B-B14F-4D97-AF65-F5344CB8AC3E}">
        <p14:creationId xmlns:p14="http://schemas.microsoft.com/office/powerpoint/2010/main" val="1093765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0" y="378373"/>
            <a:ext cx="12192000" cy="1513489"/>
          </a:xfrm>
        </p:spPr>
        <p:txBody>
          <a:bodyPr/>
          <a:lstStyle/>
          <a:p>
            <a:r>
              <a:rPr lang="tr-TR" dirty="0" smtClean="0"/>
              <a:t>K-</a:t>
            </a:r>
            <a:r>
              <a:rPr lang="tr-TR" dirty="0" err="1" smtClean="0"/>
              <a:t>means</a:t>
            </a:r>
            <a:r>
              <a:rPr lang="tr-TR" dirty="0" smtClean="0"/>
              <a:t> algoritmasının problem çözme yöntemi </a:t>
            </a:r>
            <a:r>
              <a:rPr lang="tr-TR" b="1" dirty="0" err="1" smtClean="0"/>
              <a:t>Expectation-Maximization</a:t>
            </a:r>
            <a:r>
              <a:rPr lang="tr-TR" dirty="0" smtClean="0"/>
              <a:t> olarak da tanımlanır. E-step: verileri en yakın sınıfa atama. M-step: sınıfların merkezlerinin hesaplanması</a:t>
            </a:r>
            <a:r>
              <a:rPr lang="tr-TR" dirty="0"/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İçerik Yer Tutucusu 2"/>
              <p:cNvSpPr txBox="1">
                <a:spLocks/>
              </p:cNvSpPr>
              <p:nvPr/>
            </p:nvSpPr>
            <p:spPr>
              <a:xfrm>
                <a:off x="220716" y="3831021"/>
                <a:ext cx="11971284" cy="262233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tr-TR" dirty="0" smtClean="0"/>
                  <a:t>c değeri sınıf merkezi sayısını, m değeri de veri sayısını temsil eder.</a:t>
                </a:r>
              </a:p>
              <a:p>
                <a:r>
                  <a:rPr lang="tr-TR" dirty="0" smtClean="0"/>
                  <a:t>Eğer </a:t>
                </a:r>
                <a:r>
                  <a:rPr lang="tr-TR" dirty="0"/>
                  <a:t>veri </a:t>
                </a:r>
                <a:r>
                  <a:rPr lang="tr-TR" dirty="0" smtClean="0"/>
                  <a:t>noktası x</a:t>
                </a:r>
                <a:r>
                  <a:rPr lang="tr-TR" sz="2000" dirty="0" smtClean="0"/>
                  <a:t>i</a:t>
                </a:r>
                <a:r>
                  <a:rPr lang="tr-TR" dirty="0" smtClean="0"/>
                  <a:t> </a:t>
                </a:r>
                <a:r>
                  <a:rPr lang="tr-TR" dirty="0"/>
                  <a:t>k sınıfına ait </a:t>
                </a:r>
                <a:r>
                  <a:rPr lang="tr-TR" dirty="0" smtClean="0"/>
                  <a:t>ise </a:t>
                </a:r>
                <a:r>
                  <a:rPr lang="tr-TR" dirty="0" err="1" smtClean="0"/>
                  <a:t>w</a:t>
                </a:r>
                <a:r>
                  <a:rPr lang="tr-TR" sz="2000" dirty="0" err="1" smtClean="0"/>
                  <a:t>ik</a:t>
                </a:r>
                <a:r>
                  <a:rPr lang="tr-TR" dirty="0" smtClean="0"/>
                  <a:t> =1 , değil ise </a:t>
                </a:r>
                <a:r>
                  <a:rPr lang="tr-TR" dirty="0" err="1" smtClean="0"/>
                  <a:t>w</a:t>
                </a:r>
                <a:r>
                  <a:rPr lang="tr-TR" sz="2000" dirty="0" err="1" smtClean="0"/>
                  <a:t>ik</a:t>
                </a:r>
                <a:r>
                  <a:rPr lang="tr-TR" dirty="0" smtClean="0"/>
                  <a:t>=0.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tr-T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tr-TR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tr-TR" dirty="0" smtClean="0"/>
                  <a:t> sınıf x</a:t>
                </a:r>
                <a:r>
                  <a:rPr lang="tr-TR" sz="2000" dirty="0" smtClean="0"/>
                  <a:t>i</a:t>
                </a:r>
                <a:r>
                  <a:rPr lang="tr-TR" dirty="0" smtClean="0"/>
                  <a:t> </a:t>
                </a:r>
                <a:r>
                  <a:rPr lang="tr-TR" dirty="0" err="1" smtClean="0"/>
                  <a:t>nin</a:t>
                </a:r>
                <a:r>
                  <a:rPr lang="tr-TR" dirty="0" smtClean="0"/>
                  <a:t> merkezini temsil eder. </a:t>
                </a:r>
                <a:endParaRPr lang="tr-TR" dirty="0"/>
              </a:p>
              <a:p>
                <a:endParaRPr lang="tr-TR" dirty="0"/>
              </a:p>
            </p:txBody>
          </p:sp>
        </mc:Choice>
        <mc:Fallback xmlns="">
          <p:sp>
            <p:nvSpPr>
              <p:cNvPr id="7" name="İçerik Yer Tutucusu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716" y="3831021"/>
                <a:ext cx="11971284" cy="2622331"/>
              </a:xfrm>
              <a:prstGeom prst="rect">
                <a:avLst/>
              </a:prstGeom>
              <a:blipFill rotWithShape="0">
                <a:blip r:embed="rId3"/>
                <a:stretch>
                  <a:fillRect l="-916" t="-3712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Dikdörtgen 7"/>
              <p:cNvSpPr/>
              <p:nvPr/>
            </p:nvSpPr>
            <p:spPr>
              <a:xfrm>
                <a:off x="4060448" y="2181282"/>
                <a:ext cx="2788840" cy="8798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 i="1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tr-TR" i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tr-TR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tr-TR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tr-TR" i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tr-TR" i="1">
                              <a:latin typeface="Cambria Math" panose="02040503050406030204" pitchFamily="18" charset="0"/>
                            </a:rPr>
                            <m:t>𝑐</m:t>
                          </m:r>
                        </m:sup>
                        <m:e>
                          <m:r>
                            <a:rPr lang="tr-TR" i="0">
                              <a:latin typeface="Cambria Math" panose="02040503050406030204" pitchFamily="18" charset="0"/>
                            </a:rPr>
                            <m:t>.</m:t>
                          </m:r>
                        </m:e>
                      </m:nary>
                      <m:nary>
                        <m:naryPr>
                          <m:chr m:val="∑"/>
                          <m:limLoc m:val="undOvr"/>
                          <m:ctrlPr>
                            <a:rPr lang="tr-TR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tr-TR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tr-TR" i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tr-TR" i="1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b>
                            <m:sSubPr>
                              <m:ctrlPr>
                                <a:rPr lang="tr-T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tr-TR" i="1">
                                  <a:latin typeface="Cambria Math" panose="02040503050406030204" pitchFamily="18" charset="0"/>
                                </a:rPr>
                                <m:t>𝑖𝑘</m:t>
                              </m:r>
                            </m:sub>
                          </m:sSub>
                          <m:sSup>
                            <m:sSupPr>
                              <m:ctrlPr>
                                <a:rPr lang="tr-T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tr-T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tr-T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tr-TR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tr-TR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p>
                                  </m:sSup>
                                  <m:r>
                                    <a:rPr lang="tr-TR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tr-T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tr-TR" i="1"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tr-TR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tr-TR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tr-TR" dirty="0"/>
              </a:p>
            </p:txBody>
          </p:sp>
        </mc:Choice>
        <mc:Fallback xmlns="">
          <p:sp>
            <p:nvSpPr>
              <p:cNvPr id="8" name="Dikdörtgen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0448" y="2181282"/>
                <a:ext cx="2788840" cy="879856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2436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0" y="0"/>
            <a:ext cx="4490545" cy="1061545"/>
          </a:xfrm>
        </p:spPr>
        <p:txBody>
          <a:bodyPr/>
          <a:lstStyle/>
          <a:p>
            <a:r>
              <a:rPr lang="tr-TR" dirty="0" smtClean="0"/>
              <a:t>Algoritma, yeniden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0" y="1061546"/>
            <a:ext cx="12192000" cy="5796454"/>
          </a:xfrm>
        </p:spPr>
        <p:txBody>
          <a:bodyPr>
            <a:normAutofit lnSpcReduction="10000"/>
          </a:bodyPr>
          <a:lstStyle/>
          <a:p>
            <a:r>
              <a:rPr lang="tr-TR" dirty="0" smtClean="0"/>
              <a:t>Veri kümesi  X={x1,x2,x3,…,</a:t>
            </a:r>
            <a:r>
              <a:rPr lang="tr-TR" dirty="0" err="1" smtClean="0"/>
              <a:t>xm</a:t>
            </a:r>
            <a:r>
              <a:rPr lang="tr-TR" dirty="0" smtClean="0"/>
              <a:t>} ve sınıf merkezleri de V={c1,c2,c3,…,</a:t>
            </a:r>
            <a:r>
              <a:rPr lang="tr-TR" dirty="0" err="1" smtClean="0"/>
              <a:t>cn</a:t>
            </a:r>
            <a:r>
              <a:rPr lang="tr-TR" dirty="0" smtClean="0"/>
              <a:t>} olsun</a:t>
            </a:r>
          </a:p>
          <a:p>
            <a:r>
              <a:rPr lang="tr-TR" dirty="0" err="1" smtClean="0"/>
              <a:t>Random</a:t>
            </a:r>
            <a:r>
              <a:rPr lang="tr-TR" dirty="0" smtClean="0"/>
              <a:t> olarak </a:t>
            </a:r>
            <a:r>
              <a:rPr lang="tr-TR" b="1" dirty="0" smtClean="0"/>
              <a:t>k</a:t>
            </a:r>
            <a:r>
              <a:rPr lang="tr-TR" dirty="0" smtClean="0"/>
              <a:t> tane </a:t>
            </a:r>
            <a:r>
              <a:rPr lang="tr-TR" dirty="0" err="1" smtClean="0"/>
              <a:t>cluster</a:t>
            </a:r>
            <a:r>
              <a:rPr lang="tr-TR" dirty="0" smtClean="0"/>
              <a:t> merkezi (sınıf merkezi) belirle</a:t>
            </a:r>
          </a:p>
          <a:p>
            <a:r>
              <a:rPr lang="tr-TR" dirty="0" smtClean="0"/>
              <a:t>Her bir veri noktasından sınıf merkezine olan uzaklığı hesapla.</a:t>
            </a:r>
          </a:p>
          <a:p>
            <a:endParaRPr lang="tr-TR" dirty="0"/>
          </a:p>
          <a:p>
            <a:endParaRPr lang="tr-TR" dirty="0" smtClean="0"/>
          </a:p>
          <a:p>
            <a:endParaRPr lang="tr-TR" dirty="0" smtClean="0"/>
          </a:p>
          <a:p>
            <a:r>
              <a:rPr lang="tr-TR" dirty="0" smtClean="0"/>
              <a:t>Her bir datayı en yakın sınıf merkezine ata,</a:t>
            </a:r>
          </a:p>
          <a:p>
            <a:r>
              <a:rPr lang="tr-TR" dirty="0" smtClean="0"/>
              <a:t>Yeni sınıf merkezlerini hesapla:</a:t>
            </a:r>
          </a:p>
          <a:p>
            <a:endParaRPr lang="tr-TR" dirty="0" smtClean="0"/>
          </a:p>
          <a:p>
            <a:endParaRPr lang="tr-TR" dirty="0"/>
          </a:p>
          <a:p>
            <a:endParaRPr lang="tr-TR" dirty="0" smtClean="0"/>
          </a:p>
          <a:p>
            <a:r>
              <a:rPr lang="tr-TR" dirty="0" smtClean="0"/>
              <a:t>Verilerin sınıf merkezlerine olan uzaklıklarını tekrar hesapla…</a:t>
            </a:r>
          </a:p>
          <a:p>
            <a:endParaRPr lang="tr-TR" dirty="0"/>
          </a:p>
          <a:p>
            <a:endParaRPr lang="tr-TR" dirty="0" smtClean="0"/>
          </a:p>
          <a:p>
            <a:endParaRPr lang="tr-TR" dirty="0" smtClean="0"/>
          </a:p>
          <a:p>
            <a:endParaRPr lang="tr-T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Dikdörtgen 3"/>
              <p:cNvSpPr/>
              <p:nvPr/>
            </p:nvSpPr>
            <p:spPr>
              <a:xfrm>
                <a:off x="3986876" y="2871407"/>
                <a:ext cx="2788840" cy="8798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 i="1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tr-TR" i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tr-TR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tr-TR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tr-TR" i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tr-TR" i="1">
                              <a:latin typeface="Cambria Math" panose="02040503050406030204" pitchFamily="18" charset="0"/>
                            </a:rPr>
                            <m:t>𝑐</m:t>
                          </m:r>
                        </m:sup>
                        <m:e>
                          <m:r>
                            <a:rPr lang="tr-TR" i="0">
                              <a:latin typeface="Cambria Math" panose="02040503050406030204" pitchFamily="18" charset="0"/>
                            </a:rPr>
                            <m:t>.</m:t>
                          </m:r>
                        </m:e>
                      </m:nary>
                      <m:nary>
                        <m:naryPr>
                          <m:chr m:val="∑"/>
                          <m:limLoc m:val="undOvr"/>
                          <m:ctrlPr>
                            <a:rPr lang="tr-TR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tr-TR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tr-TR" i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tr-TR" i="1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b>
                            <m:sSubPr>
                              <m:ctrlPr>
                                <a:rPr lang="tr-T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tr-TR" i="1">
                                  <a:latin typeface="Cambria Math" panose="02040503050406030204" pitchFamily="18" charset="0"/>
                                </a:rPr>
                                <m:t>𝑖𝑘</m:t>
                              </m:r>
                            </m:sub>
                          </m:sSub>
                          <m:sSup>
                            <m:sSupPr>
                              <m:ctrlPr>
                                <a:rPr lang="tr-T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tr-T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tr-T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tr-TR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tr-TR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p>
                                  </m:sSup>
                                  <m:r>
                                    <a:rPr lang="tr-TR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tr-T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tr-TR" i="1"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tr-TR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tr-TR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tr-TR" dirty="0"/>
              </a:p>
            </p:txBody>
          </p:sp>
        </mc:Choice>
        <mc:Fallback xmlns="">
          <p:sp>
            <p:nvSpPr>
              <p:cNvPr id="4" name="Dikdörtgen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6876" y="2871407"/>
                <a:ext cx="2788840" cy="87985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Resim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1241" y="4887564"/>
            <a:ext cx="5761546" cy="1034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814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0" y="0"/>
            <a:ext cx="2241331" cy="1325563"/>
          </a:xfrm>
        </p:spPr>
        <p:txBody>
          <a:bodyPr/>
          <a:lstStyle/>
          <a:p>
            <a:r>
              <a:rPr lang="tr-TR" dirty="0" smtClean="0"/>
              <a:t>Örnek: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2727432" y="2953407"/>
            <a:ext cx="5812221" cy="578069"/>
          </a:xfrm>
        </p:spPr>
        <p:txBody>
          <a:bodyPr>
            <a:normAutofit/>
          </a:bodyPr>
          <a:lstStyle/>
          <a:p>
            <a:r>
              <a:rPr lang="tr-TR" dirty="0" smtClean="0"/>
              <a:t>K tane merkez seç: bu örnekte 2</a:t>
            </a:r>
            <a:endParaRPr lang="tr-TR" dirty="0"/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1356" y="0"/>
            <a:ext cx="4524375" cy="2695575"/>
          </a:xfrm>
          <a:prstGeom prst="rect">
            <a:avLst/>
          </a:prstGeom>
        </p:spPr>
      </p:pic>
      <p:pic>
        <p:nvPicPr>
          <p:cNvPr id="6" name="Resim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8855" y="3789308"/>
            <a:ext cx="4333875" cy="258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627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953813" y="113561"/>
            <a:ext cx="7832835" cy="665327"/>
          </a:xfrm>
        </p:spPr>
        <p:txBody>
          <a:bodyPr/>
          <a:lstStyle/>
          <a:p>
            <a:r>
              <a:rPr lang="tr-TR" dirty="0" smtClean="0"/>
              <a:t>Verileri en yakın sınıf merkezine ata</a:t>
            </a:r>
            <a:endParaRPr lang="tr-TR" dirty="0"/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1696" y="947218"/>
            <a:ext cx="4505325" cy="2390775"/>
          </a:xfrm>
          <a:prstGeom prst="rect">
            <a:avLst/>
          </a:prstGeom>
        </p:spPr>
      </p:pic>
      <p:sp>
        <p:nvSpPr>
          <p:cNvPr id="5" name="İçerik Yer Tutucusu 2"/>
          <p:cNvSpPr txBox="1">
            <a:spLocks/>
          </p:cNvSpPr>
          <p:nvPr/>
        </p:nvSpPr>
        <p:spPr>
          <a:xfrm>
            <a:off x="1106212" y="3506323"/>
            <a:ext cx="9677401" cy="66532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dirty="0" smtClean="0"/>
              <a:t>Merkezleri yeniden hesapla ve verileri en yakın olduğu merkeze ata</a:t>
            </a:r>
            <a:endParaRPr lang="tr-TR" dirty="0"/>
          </a:p>
        </p:txBody>
      </p:sp>
      <p:pic>
        <p:nvPicPr>
          <p:cNvPr id="6" name="Resim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7537" y="4339980"/>
            <a:ext cx="3714750" cy="238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931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838200" y="1825625"/>
            <a:ext cx="10439400" cy="1243396"/>
          </a:xfrm>
        </p:spPr>
        <p:txBody>
          <a:bodyPr/>
          <a:lstStyle/>
          <a:p>
            <a:r>
              <a:rPr lang="tr-TR" dirty="0" smtClean="0"/>
              <a:t>Algoritma adımları yeteri kadar tekrarlanır ise tüm veriler sınıflanır.</a:t>
            </a:r>
            <a:endParaRPr lang="tr-TR" dirty="0"/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7875" y="3350501"/>
            <a:ext cx="4200525" cy="234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857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1" y="0"/>
            <a:ext cx="3009014" cy="1158949"/>
          </a:xfrm>
        </p:spPr>
        <p:txBody>
          <a:bodyPr/>
          <a:lstStyle/>
          <a:p>
            <a:r>
              <a:rPr lang="tr-TR" dirty="0" smtClean="0"/>
              <a:t>Örnek</a:t>
            </a:r>
            <a:endParaRPr lang="tr-TR" dirty="0"/>
          </a:p>
        </p:txBody>
      </p:sp>
      <p:pic>
        <p:nvPicPr>
          <p:cNvPr id="4" name="Kmeans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751004" y="1158949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1719614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0" y="0"/>
            <a:ext cx="9659007" cy="1325563"/>
          </a:xfrm>
        </p:spPr>
        <p:txBody>
          <a:bodyPr/>
          <a:lstStyle/>
          <a:p>
            <a:r>
              <a:rPr lang="tr-TR" dirty="0" smtClean="0"/>
              <a:t>K-</a:t>
            </a:r>
            <a:r>
              <a:rPr lang="tr-TR" dirty="0" err="1" smtClean="0"/>
              <a:t>means</a:t>
            </a:r>
            <a:r>
              <a:rPr lang="tr-TR" dirty="0" smtClean="0"/>
              <a:t> algoritmasının durdurma kriteri: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-1" y="1786270"/>
            <a:ext cx="12097407" cy="3552985"/>
          </a:xfrm>
        </p:spPr>
        <p:txBody>
          <a:bodyPr/>
          <a:lstStyle/>
          <a:p>
            <a:pPr marL="0" indent="0">
              <a:buNone/>
            </a:pPr>
            <a:r>
              <a:rPr lang="tr-TR" dirty="0" smtClean="0"/>
              <a:t>K-</a:t>
            </a:r>
            <a:r>
              <a:rPr lang="tr-TR" dirty="0" err="1" smtClean="0"/>
              <a:t>means</a:t>
            </a:r>
            <a:r>
              <a:rPr lang="tr-TR" dirty="0" smtClean="0"/>
              <a:t> algoritmasının durulmasında 3 kriter kullanılmaktadır,</a:t>
            </a:r>
          </a:p>
          <a:p>
            <a:pPr marL="0" indent="0">
              <a:buNone/>
            </a:pPr>
            <a:endParaRPr lang="en-US" dirty="0"/>
          </a:p>
          <a:p>
            <a:r>
              <a:rPr lang="tr-TR" dirty="0" smtClean="0"/>
              <a:t>Yeni oluşan sınıfların merkezinde bir değişiklik olmaz</a:t>
            </a:r>
            <a:endParaRPr lang="en-US" dirty="0"/>
          </a:p>
          <a:p>
            <a:r>
              <a:rPr lang="tr-TR" dirty="0" smtClean="0"/>
              <a:t>Veriler aynı sınıfta yer almaya devam ederler,</a:t>
            </a:r>
            <a:endParaRPr lang="en-US" dirty="0"/>
          </a:p>
          <a:p>
            <a:r>
              <a:rPr lang="tr-TR" dirty="0" smtClean="0"/>
              <a:t>Maksimum </a:t>
            </a:r>
            <a:r>
              <a:rPr lang="tr-TR" dirty="0" err="1" smtClean="0"/>
              <a:t>iterasyon</a:t>
            </a:r>
            <a:r>
              <a:rPr lang="tr-TR" dirty="0" smtClean="0"/>
              <a:t> sayısına ulaşılmıştır.</a:t>
            </a:r>
            <a:endParaRPr lang="en-US" dirty="0"/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978435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0" y="0"/>
            <a:ext cx="5433848" cy="1325563"/>
          </a:xfrm>
        </p:spPr>
        <p:txBody>
          <a:bodyPr/>
          <a:lstStyle/>
          <a:p>
            <a:r>
              <a:rPr lang="tr-TR" dirty="0" smtClean="0"/>
              <a:t>Sınıf sayısının seçimi: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0" y="3888828"/>
            <a:ext cx="5084542" cy="2764219"/>
          </a:xfrm>
        </p:spPr>
        <p:txBody>
          <a:bodyPr/>
          <a:lstStyle/>
          <a:p>
            <a:r>
              <a:rPr lang="tr-TR" dirty="0" smtClean="0"/>
              <a:t>Doğru sayıda sınıf seçmek önemlidir: Yukarda banka örneğindeki veri dağılımı verilmiştir. Banka müşterilerini gelirleri ve borçları üzerinden sınıflandırabilir. </a:t>
            </a:r>
            <a:endParaRPr lang="tr-TR" dirty="0"/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6529" y="3733800"/>
            <a:ext cx="5638800" cy="3124200"/>
          </a:xfrm>
          <a:prstGeom prst="rect">
            <a:avLst/>
          </a:prstGeom>
        </p:spPr>
      </p:pic>
      <p:pic>
        <p:nvPicPr>
          <p:cNvPr id="6" name="Resim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6529" y="305621"/>
            <a:ext cx="5862636" cy="3334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813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0" y="0"/>
            <a:ext cx="12191999" cy="1271752"/>
          </a:xfrm>
        </p:spPr>
        <p:txBody>
          <a:bodyPr>
            <a:normAutofit/>
          </a:bodyPr>
          <a:lstStyle/>
          <a:p>
            <a:r>
              <a:rPr lang="tr-TR" dirty="0" smtClean="0"/>
              <a:t>Müşteriler düşük gelir, düşük ve yüksek borç olarak,</a:t>
            </a:r>
          </a:p>
          <a:p>
            <a:pPr marL="0" indent="0">
              <a:buNone/>
            </a:pPr>
            <a:r>
              <a:rPr lang="tr-TR" dirty="0" smtClean="0"/>
              <a:t>ve yüksek gelir, düşük ve yüksek borç olarak da sınıflandırılabilir. </a:t>
            </a:r>
          </a:p>
          <a:p>
            <a:pPr marL="0" indent="0">
              <a:buNone/>
            </a:pPr>
            <a:endParaRPr lang="tr-TR" dirty="0"/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276" y="1449278"/>
            <a:ext cx="5562600" cy="3152775"/>
          </a:xfrm>
          <a:prstGeom prst="rect">
            <a:avLst/>
          </a:prstGeom>
        </p:spPr>
      </p:pic>
      <p:pic>
        <p:nvPicPr>
          <p:cNvPr id="6" name="Resim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9" y="1420703"/>
            <a:ext cx="5553075" cy="3181350"/>
          </a:xfrm>
          <a:prstGeom prst="rect">
            <a:avLst/>
          </a:prstGeom>
        </p:spPr>
      </p:pic>
      <p:sp>
        <p:nvSpPr>
          <p:cNvPr id="7" name="İçerik Yer Tutucusu 2"/>
          <p:cNvSpPr txBox="1">
            <a:spLocks/>
          </p:cNvSpPr>
          <p:nvPr/>
        </p:nvSpPr>
        <p:spPr>
          <a:xfrm>
            <a:off x="843211" y="5374024"/>
            <a:ext cx="9327931" cy="9523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dirty="0" smtClean="0"/>
              <a:t>Sınıf sayısı veri sayısına kadar artırılabilir.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981446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0" y="0"/>
            <a:ext cx="8262257" cy="864961"/>
          </a:xfrm>
        </p:spPr>
        <p:txBody>
          <a:bodyPr/>
          <a:lstStyle/>
          <a:p>
            <a:r>
              <a:rPr lang="tr-TR" dirty="0" smtClean="0"/>
              <a:t>Sınıflama/</a:t>
            </a:r>
            <a:r>
              <a:rPr lang="tr-TR" dirty="0" err="1" smtClean="0"/>
              <a:t>guruplama</a:t>
            </a:r>
            <a:r>
              <a:rPr lang="tr-TR" dirty="0" smtClean="0"/>
              <a:t> (Clustering)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0" y="1240972"/>
            <a:ext cx="12192000" cy="2873828"/>
          </a:xfrm>
        </p:spPr>
        <p:txBody>
          <a:bodyPr/>
          <a:lstStyle/>
          <a:p>
            <a:r>
              <a:rPr lang="tr-TR" dirty="0" smtClean="0"/>
              <a:t>Bir bankanın müşterilerine kredi önerisi hazırladığını varsayalım. Bankanın bu işi her bir müşterinin durumuna bakarak ver birine özel hazırlaması mümkün değil/zaman alıcı bir iştir. </a:t>
            </a:r>
          </a:p>
          <a:p>
            <a:r>
              <a:rPr lang="tr-TR" dirty="0" smtClean="0"/>
              <a:t>Banka müşterilerini sınıflara ayırır, örneğin; yüksek gelir, orta gelir ve düşük gelir. </a:t>
            </a:r>
          </a:p>
          <a:p>
            <a:r>
              <a:rPr lang="tr-TR" dirty="0" smtClean="0"/>
              <a:t>Banka böylece 3 gurup için 3 öneri hazırlayabilir. </a:t>
            </a:r>
            <a:endParaRPr lang="tr-TR" dirty="0"/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8095" y="4568449"/>
            <a:ext cx="8162083" cy="2171700"/>
          </a:xfrm>
          <a:prstGeom prst="rect">
            <a:avLst/>
          </a:prstGeom>
        </p:spPr>
      </p:pic>
      <p:pic>
        <p:nvPicPr>
          <p:cNvPr id="5" name="Resim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558" y="3679449"/>
            <a:ext cx="3059194" cy="306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114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0" y="0"/>
            <a:ext cx="1926021" cy="1325563"/>
          </a:xfrm>
        </p:spPr>
        <p:txBody>
          <a:bodyPr/>
          <a:lstStyle/>
          <a:p>
            <a:r>
              <a:rPr lang="tr-TR" dirty="0" smtClean="0"/>
              <a:t>Çözüm: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73572" y="980090"/>
            <a:ext cx="12118428" cy="2448910"/>
          </a:xfrm>
        </p:spPr>
        <p:txBody>
          <a:bodyPr>
            <a:normAutofit fontScale="92500" lnSpcReduction="10000"/>
          </a:bodyPr>
          <a:lstStyle/>
          <a:p>
            <a:r>
              <a:rPr lang="tr-TR" dirty="0" smtClean="0"/>
              <a:t>Sınıf sayısı veri sayısına eşit olamayacağına göre, ne yapmalı,</a:t>
            </a:r>
          </a:p>
          <a:p>
            <a:r>
              <a:rPr lang="tr-TR" dirty="0" err="1" smtClean="0"/>
              <a:t>Elbow</a:t>
            </a:r>
            <a:r>
              <a:rPr lang="tr-TR" dirty="0" smtClean="0"/>
              <a:t> grafiği bir çözümdür.  Burada x ekseni sınıf sayısını gösterir, y ekseni ise değerlendirme metriğini gösterir. </a:t>
            </a:r>
          </a:p>
          <a:p>
            <a:r>
              <a:rPr lang="tr-TR" dirty="0" smtClean="0"/>
              <a:t>En düşük sınıf sayısından başla</a:t>
            </a:r>
            <a:r>
              <a:rPr lang="tr-TR" b="1" dirty="0" smtClean="0"/>
              <a:t>, k</a:t>
            </a:r>
            <a:r>
              <a:rPr lang="tr-TR" dirty="0" smtClean="0"/>
              <a:t>=2. Metrik değerini, </a:t>
            </a:r>
            <a:r>
              <a:rPr lang="tr-TR" dirty="0" err="1" smtClean="0"/>
              <a:t>intertia</a:t>
            </a:r>
            <a:r>
              <a:rPr lang="tr-TR" dirty="0" smtClean="0"/>
              <a:t>, sınıf içi uzunluklar, hesapla. </a:t>
            </a:r>
          </a:p>
          <a:p>
            <a:r>
              <a:rPr lang="tr-TR" b="1" dirty="0" smtClean="0"/>
              <a:t>K</a:t>
            </a:r>
            <a:r>
              <a:rPr lang="tr-TR" dirty="0" smtClean="0"/>
              <a:t>=3 için ve diğer </a:t>
            </a:r>
            <a:r>
              <a:rPr lang="tr-TR" b="1" dirty="0" smtClean="0"/>
              <a:t>k</a:t>
            </a:r>
            <a:r>
              <a:rPr lang="tr-TR" dirty="0" smtClean="0"/>
              <a:t> değerleri için aynı işlemi yapıp grafiği aşağıdaki gibi çizdirilebilir. </a:t>
            </a:r>
            <a:endParaRPr lang="tr-TR" dirty="0"/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9220" y="3429000"/>
            <a:ext cx="5572125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089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0" y="38866"/>
            <a:ext cx="11824138" cy="3166789"/>
          </a:xfrm>
        </p:spPr>
        <p:txBody>
          <a:bodyPr/>
          <a:lstStyle/>
          <a:p>
            <a:r>
              <a:rPr lang="tr-TR" dirty="0" smtClean="0"/>
              <a:t>Metrik değerin değişiminin yavaşladığı aralık 6-10 işaretlenmiştir. Bu alanda istenilen sınıf sayısı seçilebilir. K= 7,8,9.</a:t>
            </a:r>
          </a:p>
          <a:p>
            <a:r>
              <a:rPr lang="tr-TR" dirty="0" smtClean="0"/>
              <a:t>Bu değerlerden biri seçilirken hesaplama zamanı da göz önünde bulundurulmalıdır. </a:t>
            </a:r>
          </a:p>
          <a:p>
            <a:r>
              <a:rPr lang="tr-TR" dirty="0" smtClean="0"/>
              <a:t>Sınıf sayısı artar ise hesaplama süresi de artar. </a:t>
            </a:r>
          </a:p>
          <a:p>
            <a:r>
              <a:rPr lang="tr-TR" dirty="0" smtClean="0"/>
              <a:t>Tavsiye: düşük sayıda sınıf sayısı seç.</a:t>
            </a:r>
            <a:endParaRPr lang="tr-TR" dirty="0"/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2724" y="3417011"/>
            <a:ext cx="5638800" cy="332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513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0" y="0"/>
            <a:ext cx="2546131" cy="1325563"/>
          </a:xfrm>
        </p:spPr>
        <p:txBody>
          <a:bodyPr/>
          <a:lstStyle/>
          <a:p>
            <a:r>
              <a:rPr lang="tr-TR" dirty="0" smtClean="0"/>
              <a:t>Zorluklar: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0" y="2881094"/>
            <a:ext cx="6645166" cy="818547"/>
          </a:xfrm>
        </p:spPr>
        <p:txBody>
          <a:bodyPr/>
          <a:lstStyle/>
          <a:p>
            <a:r>
              <a:rPr lang="tr-TR" dirty="0" smtClean="0"/>
              <a:t>K=3 için algoritma çıktısı aşağıdaki gibidir. </a:t>
            </a:r>
            <a:endParaRPr lang="tr-TR" dirty="0"/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1603" y="197561"/>
            <a:ext cx="4667250" cy="3667125"/>
          </a:xfrm>
          <a:prstGeom prst="rect">
            <a:avLst/>
          </a:prstGeom>
        </p:spPr>
      </p:pic>
      <p:pic>
        <p:nvPicPr>
          <p:cNvPr id="5" name="Resim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049" y="3523190"/>
            <a:ext cx="6674068" cy="3258118"/>
          </a:xfrm>
          <a:prstGeom prst="rect">
            <a:avLst/>
          </a:prstGeom>
        </p:spPr>
      </p:pic>
      <p:sp>
        <p:nvSpPr>
          <p:cNvPr id="6" name="İçerik Yer Tutucusu 2"/>
          <p:cNvSpPr txBox="1">
            <a:spLocks/>
          </p:cNvSpPr>
          <p:nvPr/>
        </p:nvSpPr>
        <p:spPr>
          <a:xfrm>
            <a:off x="152400" y="1477963"/>
            <a:ext cx="6645166" cy="8185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smtClean="0"/>
              <a:t>Sınıfların büyüklükleri çok farklı olabilir: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934891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112986" y="890204"/>
            <a:ext cx="6382407" cy="949106"/>
          </a:xfrm>
        </p:spPr>
        <p:txBody>
          <a:bodyPr/>
          <a:lstStyle/>
          <a:p>
            <a:r>
              <a:rPr lang="tr-TR" dirty="0" smtClean="0"/>
              <a:t>Bir başka zorluk ise sınıflardaki veri yoğunluğunun çok farklı olmasıdır. </a:t>
            </a:r>
            <a:endParaRPr lang="tr-TR" dirty="0"/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6150" y="418278"/>
            <a:ext cx="4895850" cy="3667125"/>
          </a:xfrm>
          <a:prstGeom prst="rect">
            <a:avLst/>
          </a:prstGeom>
        </p:spPr>
      </p:pic>
      <p:pic>
        <p:nvPicPr>
          <p:cNvPr id="5" name="Resim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683" y="3567265"/>
            <a:ext cx="6927675" cy="3185138"/>
          </a:xfrm>
          <a:prstGeom prst="rect">
            <a:avLst/>
          </a:prstGeom>
        </p:spPr>
      </p:pic>
      <p:sp>
        <p:nvSpPr>
          <p:cNvPr id="7" name="İçerik Yer Tutucusu 2"/>
          <p:cNvSpPr txBox="1">
            <a:spLocks/>
          </p:cNvSpPr>
          <p:nvPr/>
        </p:nvSpPr>
        <p:spPr>
          <a:xfrm>
            <a:off x="91637" y="3028239"/>
            <a:ext cx="6645166" cy="8185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dirty="0" smtClean="0"/>
              <a:t>K=3 için algoritma çıktısı aşağıdaki gibidir. 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719304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İçerik Yer Tutucusu 2"/>
          <p:cNvSpPr>
            <a:spLocks noGrp="1"/>
          </p:cNvSpPr>
          <p:nvPr>
            <p:ph idx="1"/>
          </p:nvPr>
        </p:nvSpPr>
        <p:spPr>
          <a:xfrm>
            <a:off x="838200" y="1825625"/>
            <a:ext cx="10681138" cy="2094734"/>
          </a:xfrm>
        </p:spPr>
        <p:txBody>
          <a:bodyPr>
            <a:normAutofit/>
          </a:bodyPr>
          <a:lstStyle/>
          <a:p>
            <a:r>
              <a:rPr lang="tr-TR" dirty="0" smtClean="0"/>
              <a:t>Bir çözüm, yüksek sayıda sınıf sayısı kullanmaktır. </a:t>
            </a:r>
          </a:p>
          <a:p>
            <a:r>
              <a:rPr lang="tr-TR" dirty="0" smtClean="0"/>
              <a:t>Yukardaki örneklerde k=3 yerine k=10 kullanmak belki de bir çözüm olabilir. </a:t>
            </a:r>
            <a:endParaRPr lang="tr-TR" dirty="0"/>
          </a:p>
        </p:txBody>
      </p:sp>
      <p:sp>
        <p:nvSpPr>
          <p:cNvPr id="5" name="Unvan 1"/>
          <p:cNvSpPr>
            <a:spLocks noGrp="1"/>
          </p:cNvSpPr>
          <p:nvPr>
            <p:ph type="title"/>
          </p:nvPr>
        </p:nvSpPr>
        <p:spPr>
          <a:xfrm>
            <a:off x="0" y="0"/>
            <a:ext cx="2314903" cy="1325563"/>
          </a:xfrm>
        </p:spPr>
        <p:txBody>
          <a:bodyPr/>
          <a:lstStyle/>
          <a:p>
            <a:r>
              <a:rPr lang="tr-TR" dirty="0" smtClean="0"/>
              <a:t>Çözüm: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231119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274927"/>
          </a:xfrm>
        </p:spPr>
        <p:txBody>
          <a:bodyPr/>
          <a:lstStyle/>
          <a:p>
            <a:r>
              <a:rPr lang="tr-TR" dirty="0" smtClean="0"/>
              <a:t>Sınıf merkezlerinin başlangıç noktalarının </a:t>
            </a:r>
            <a:r>
              <a:rPr lang="tr-TR" dirty="0" err="1" smtClean="0"/>
              <a:t>random</a:t>
            </a:r>
            <a:r>
              <a:rPr lang="tr-TR" dirty="0" smtClean="0"/>
              <a:t> olarak atanması da bir başka problemli alandır. Çünkü her seferinde farklı sınıflar elde edilebilir. </a:t>
            </a:r>
            <a:endParaRPr lang="tr-TR" dirty="0"/>
          </a:p>
        </p:txBody>
      </p:sp>
      <p:sp>
        <p:nvSpPr>
          <p:cNvPr id="4" name="Unvan 1"/>
          <p:cNvSpPr>
            <a:spLocks noGrp="1"/>
          </p:cNvSpPr>
          <p:nvPr>
            <p:ph type="title"/>
          </p:nvPr>
        </p:nvSpPr>
        <p:spPr>
          <a:xfrm>
            <a:off x="0" y="0"/>
            <a:ext cx="2546131" cy="1325563"/>
          </a:xfrm>
        </p:spPr>
        <p:txBody>
          <a:bodyPr/>
          <a:lstStyle/>
          <a:p>
            <a:r>
              <a:rPr lang="tr-TR" dirty="0" smtClean="0"/>
              <a:t>Zorluklar:</a:t>
            </a:r>
            <a:endParaRPr lang="tr-TR" dirty="0"/>
          </a:p>
        </p:txBody>
      </p:sp>
      <p:sp>
        <p:nvSpPr>
          <p:cNvPr id="5" name="Dikdörtgen 4"/>
          <p:cNvSpPr/>
          <p:nvPr/>
        </p:nvSpPr>
        <p:spPr>
          <a:xfrm>
            <a:off x="735724" y="4158055"/>
            <a:ext cx="10289628" cy="13839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tr-TR" sz="2800" dirty="0" err="1" smtClean="0">
                <a:solidFill>
                  <a:prstClr val="black"/>
                </a:solidFill>
              </a:rPr>
              <a:t>Random</a:t>
            </a:r>
            <a:r>
              <a:rPr lang="tr-TR" sz="2800" dirty="0" smtClean="0">
                <a:solidFill>
                  <a:prstClr val="black"/>
                </a:solidFill>
              </a:rPr>
              <a:t> olarak merkezlerin başlangıç değerlerinin seçimi sorununu ortadan kaldırmak için K-</a:t>
            </a:r>
            <a:r>
              <a:rPr lang="tr-TR" sz="2800" dirty="0" err="1" smtClean="0">
                <a:solidFill>
                  <a:prstClr val="black"/>
                </a:solidFill>
              </a:rPr>
              <a:t>means</a:t>
            </a:r>
            <a:r>
              <a:rPr lang="tr-TR" sz="2800" dirty="0" smtClean="0">
                <a:solidFill>
                  <a:prstClr val="black"/>
                </a:solidFill>
              </a:rPr>
              <a:t>++ algoritması önerilmiştir. </a:t>
            </a:r>
          </a:p>
          <a:p>
            <a:pPr marL="228600" lvl="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tr-TR" sz="2800" dirty="0">
              <a:solidFill>
                <a:prstClr val="black"/>
              </a:solidFill>
            </a:endParaRPr>
          </a:p>
        </p:txBody>
      </p:sp>
      <p:sp>
        <p:nvSpPr>
          <p:cNvPr id="6" name="Unvan 1"/>
          <p:cNvSpPr txBox="1">
            <a:spLocks/>
          </p:cNvSpPr>
          <p:nvPr/>
        </p:nvSpPr>
        <p:spPr>
          <a:xfrm>
            <a:off x="115613" y="2832492"/>
            <a:ext cx="231490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smtClean="0"/>
              <a:t>Çözüm: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494493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0" y="0"/>
            <a:ext cx="3121572" cy="1325563"/>
          </a:xfrm>
        </p:spPr>
        <p:txBody>
          <a:bodyPr>
            <a:normAutofit/>
          </a:bodyPr>
          <a:lstStyle/>
          <a:p>
            <a:r>
              <a:rPr lang="tr-TR" dirty="0" smtClean="0"/>
              <a:t>K-</a:t>
            </a:r>
            <a:r>
              <a:rPr lang="tr-TR" dirty="0" err="1" smtClean="0"/>
              <a:t>means</a:t>
            </a:r>
            <a:r>
              <a:rPr lang="tr-TR" dirty="0" smtClean="0"/>
              <a:t>++: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893520"/>
          </a:xfrm>
        </p:spPr>
        <p:txBody>
          <a:bodyPr/>
          <a:lstStyle/>
          <a:p>
            <a:pPr marL="0" indent="0">
              <a:buNone/>
            </a:pPr>
            <a:endParaRPr lang="tr-TR" dirty="0"/>
          </a:p>
          <a:p>
            <a:r>
              <a:rPr lang="tr-TR" dirty="0" smtClean="0"/>
              <a:t>K-</a:t>
            </a:r>
            <a:r>
              <a:rPr lang="tr-TR" dirty="0" err="1" smtClean="0"/>
              <a:t>means</a:t>
            </a:r>
            <a:r>
              <a:rPr lang="tr-TR" dirty="0" smtClean="0"/>
              <a:t>++ algoritması standart algoritma başlamadan önce,  sınıfların başlangıç pozisyonlarını belirlemek için bir prosedür uygular.</a:t>
            </a:r>
          </a:p>
          <a:p>
            <a:r>
              <a:rPr lang="tr-TR" dirty="0" smtClean="0"/>
              <a:t>Bu prosedür </a:t>
            </a:r>
            <a:r>
              <a:rPr lang="tr-TR" dirty="0" err="1" smtClean="0"/>
              <a:t>random</a:t>
            </a:r>
            <a:r>
              <a:rPr lang="tr-TR" dirty="0" smtClean="0"/>
              <a:t> başlangıç değerlerinin atanmasını optimize eder.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043631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0" y="3293"/>
            <a:ext cx="11427372" cy="975160"/>
          </a:xfrm>
        </p:spPr>
        <p:txBody>
          <a:bodyPr/>
          <a:lstStyle/>
          <a:p>
            <a:r>
              <a:rPr lang="tr-TR" dirty="0" smtClean="0"/>
              <a:t>K-</a:t>
            </a:r>
            <a:r>
              <a:rPr lang="tr-TR" dirty="0" err="1" smtClean="0"/>
              <a:t>means</a:t>
            </a:r>
            <a:r>
              <a:rPr lang="tr-TR" dirty="0" smtClean="0"/>
              <a:t> algoritmasına ilk değer atama prosedürü</a:t>
            </a:r>
            <a:endParaRPr lang="tr-T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İçerik Yer Tutucusu 2"/>
              <p:cNvSpPr>
                <a:spLocks noGrp="1"/>
              </p:cNvSpPr>
              <p:nvPr>
                <p:ph idx="1"/>
              </p:nvPr>
            </p:nvSpPr>
            <p:spPr>
              <a:xfrm>
                <a:off x="0" y="897147"/>
                <a:ext cx="12192000" cy="5960853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tr-TR" dirty="0" smtClean="0"/>
                  <a:t>Veri Kümesinden, X, başlangıç merkezi seç,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tr-T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tr-T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tr-TR" dirty="0"/>
              </a:p>
              <a:p>
                <a:r>
                  <a:rPr lang="tr-TR" dirty="0" smtClean="0"/>
                  <a:t>Veriler ile bu merkeze olan uzaklıkları tutan vektörü hesapla,</a:t>
                </a:r>
              </a:p>
              <a:p>
                <a:endParaRPr lang="tr-TR" dirty="0" smtClean="0"/>
              </a:p>
              <a:p>
                <a:pPr marL="0" indent="0">
                  <a:buNone/>
                </a:pPr>
                <a:r>
                  <a:rPr lang="tr-TR" dirty="0" smtClean="0"/>
                  <a:t>				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tr-T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sSub>
                          <m:sSubPr>
                            <m:ctrlPr>
                              <a:rPr lang="tr-T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tr-TR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tr-TR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tr-TR" i="1"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tr-TR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tr-TR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tr-TR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tr-TR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tr-T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tr-T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tr-T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tr-TR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tr-TR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tr-TR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tr-T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tr-TR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tr-TR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tr-TR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tr-TR" dirty="0"/>
              </a:p>
              <a:p>
                <a:r>
                  <a:rPr lang="tr-TR" dirty="0" smtClean="0"/>
                  <a:t>Yeni bir merkezi  olasılık dağılımından seç, c2:</a:t>
                </a:r>
              </a:p>
              <a:p>
                <a:endParaRPr lang="tr-TR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lang="tr-T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tr-TR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tr-TR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tr-T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tr-T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nary>
                            <m:naryPr>
                              <m:chr m:val="∑"/>
                              <m:limLoc m:val="undOvr"/>
                              <m:supHide m:val="on"/>
                              <m:ctrlPr>
                                <a:rPr lang="tr-TR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tr-TR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lang="tr-TR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tr-TR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tr-TR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tr-TR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nary>
                        </m:den>
                      </m:f>
                    </m:oMath>
                  </m:oMathPara>
                </a14:m>
                <a:endParaRPr lang="tr-TR" dirty="0"/>
              </a:p>
              <a:p>
                <a:r>
                  <a:rPr lang="tr-TR" dirty="0" smtClean="0"/>
                  <a:t>Yeni uzaklık vektörü hesapla</a:t>
                </a:r>
              </a:p>
              <a:p>
                <a:endParaRPr lang="tr-TR" dirty="0" smtClean="0"/>
              </a:p>
              <a:p>
                <a:pPr marL="0" indent="0">
                  <a:lnSpc>
                    <a:spcPct val="107000"/>
                  </a:lnSpc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tr-TR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tr-TR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tr-TR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tr-TR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bSup>
                      <m:r>
                        <a:rPr lang="tr-TR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tr-TR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min</m:t>
                      </m:r>
                      <m:r>
                        <a:rPr lang="tr-TR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⁡</m:t>
                      </m:r>
                      <m:r>
                        <a:rPr lang="tr-TR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sSup>
                        <m:sSupPr>
                          <m:ctrlPr>
                            <a:rPr lang="tr-TR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tr-TR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tr-TR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tr-TR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tr-TR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tr-TR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tr-TR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tr-TR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tr-TR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tr-TR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  <m:r>
                        <a:rPr lang="tr-TR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,</m:t>
                      </m:r>
                      <m:sSup>
                        <m:sSupPr>
                          <m:ctrlPr>
                            <a:rPr lang="tr-TR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tr-TR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tr-TR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tr-TR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tr-TR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tr-TR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tr-TR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tr-TR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tr-TR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tr-TR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  <m:r>
                        <a:rPr lang="tr-TR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tr-TR" sz="1100" dirty="0" smtClean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r>
                  <a:rPr lang="tr-TR" dirty="0" smtClean="0"/>
                  <a:t>K tane merkez merkezi,</a:t>
                </a:r>
                <a:r>
                  <a:rPr lang="tr-TR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tr-T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tr-TR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tr-TR" dirty="0" smtClean="0"/>
                  <a:t>, seçildiğinde dur</a:t>
                </a:r>
                <a:endParaRPr lang="tr-TR" dirty="0"/>
              </a:p>
              <a:p>
                <a:endParaRPr lang="tr-TR" dirty="0"/>
              </a:p>
            </p:txBody>
          </p:sp>
        </mc:Choice>
        <mc:Fallback xmlns="">
          <p:sp>
            <p:nvSpPr>
              <p:cNvPr id="3" name="İçerik Yer Tutucus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897147"/>
                <a:ext cx="12192000" cy="5960853"/>
              </a:xfrm>
              <a:blipFill rotWithShape="0">
                <a:blip r:embed="rId3"/>
                <a:stretch>
                  <a:fillRect l="-900" t="-2249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88946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6308681" y="0"/>
            <a:ext cx="5788069" cy="1017917"/>
          </a:xfrm>
        </p:spPr>
        <p:txBody>
          <a:bodyPr/>
          <a:lstStyle/>
          <a:p>
            <a:r>
              <a:rPr lang="tr-TR" dirty="0" smtClean="0"/>
              <a:t>Diğer benzerlik ölçüleri:</a:t>
            </a:r>
            <a:endParaRPr lang="tr-T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İçerik Yer Tutucusu 2"/>
              <p:cNvSpPr>
                <a:spLocks noGrp="1"/>
              </p:cNvSpPr>
              <p:nvPr>
                <p:ph idx="1"/>
              </p:nvPr>
            </p:nvSpPr>
            <p:spPr>
              <a:xfrm>
                <a:off x="526094" y="0"/>
                <a:ext cx="5536504" cy="6858000"/>
              </a:xfrm>
            </p:spPr>
            <p:txBody>
              <a:bodyPr>
                <a:normAutofit/>
              </a:bodyPr>
              <a:lstStyle/>
              <a:p>
                <a:endParaRPr lang="tr-TR" dirty="0" smtClean="0"/>
              </a:p>
              <a:p>
                <a:r>
                  <a:rPr lang="tr-TR" dirty="0" smtClean="0"/>
                  <a:t>Kosinüs Mesafe:</a:t>
                </a:r>
              </a:p>
              <a:p>
                <a14:m>
                  <m:oMath xmlns:m="http://schemas.openxmlformats.org/officeDocument/2006/math">
                    <m:r>
                      <a:rPr lang="tr-TR" i="1">
                        <a:latin typeface="Cambria Math" panose="02040503050406030204" pitchFamily="18" charset="0"/>
                      </a:rPr>
                      <m:t>𝐷</m:t>
                    </m:r>
                    <m:r>
                      <a:rPr lang="tr-TR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tr-T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tr-TR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tr-TR" i="1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tr-TR" i="1">
                            <a:latin typeface="Cambria Math" panose="02040503050406030204" pitchFamily="18" charset="0"/>
                          </a:rPr>
                          <m:t>𝑌</m:t>
                        </m:r>
                      </m:num>
                      <m:den>
                        <m:d>
                          <m:dPr>
                            <m:begChr m:val="‖"/>
                            <m:endChr m:val="‖"/>
                            <m:ctrlPr>
                              <a:rPr lang="tr-T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tr-TR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  <m:r>
                          <a:rPr lang="tr-TR" i="1">
                            <a:latin typeface="Cambria Math" panose="02040503050406030204" pitchFamily="18" charset="0"/>
                          </a:rPr>
                          <m:t>∗</m:t>
                        </m:r>
                        <m:d>
                          <m:dPr>
                            <m:begChr m:val="‖"/>
                            <m:endChr m:val="‖"/>
                            <m:ctrlPr>
                              <a:rPr lang="tr-T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tr-TR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d>
                      </m:den>
                    </m:f>
                  </m:oMath>
                </a14:m>
                <a:endParaRPr lang="tr-TR" dirty="0" smtClean="0"/>
              </a:p>
              <a:p>
                <a:endParaRPr lang="tr-TR" dirty="0" smtClean="0"/>
              </a:p>
              <a:p>
                <a:r>
                  <a:rPr lang="tr-TR" dirty="0" smtClean="0"/>
                  <a:t>Manhattan Mesafe</a:t>
                </a:r>
              </a:p>
              <a:p>
                <a14:m>
                  <m:oMath xmlns:m="http://schemas.openxmlformats.org/officeDocument/2006/math">
                    <m:r>
                      <a:rPr lang="tr-TR" i="1">
                        <a:latin typeface="Cambria Math" panose="02040503050406030204" pitchFamily="18" charset="0"/>
                      </a:rPr>
                      <m:t>𝐷</m:t>
                    </m:r>
                    <m:r>
                      <a:rPr lang="tr-TR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undOvr"/>
                        <m:supHide m:val="on"/>
                        <m:ctrlPr>
                          <a:rPr lang="tr-TR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tr-TR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/>
                      <m:e>
                        <m:d>
                          <m:dPr>
                            <m:begChr m:val="|"/>
                            <m:endChr m:val="|"/>
                            <m:ctrlPr>
                              <a:rPr lang="tr-T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tr-T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tr-TR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tr-TR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tr-TR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tr-T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tr-TR" i="1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tr-TR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endParaRPr lang="tr-TR" dirty="0" smtClean="0"/>
              </a:p>
              <a:p>
                <a:endParaRPr lang="tr-TR" dirty="0"/>
              </a:p>
              <a:p>
                <a:r>
                  <a:rPr lang="tr-TR" dirty="0" err="1" smtClean="0"/>
                  <a:t>Minkowski</a:t>
                </a:r>
                <a:r>
                  <a:rPr lang="tr-TR" dirty="0" smtClean="0"/>
                  <a:t> Mesafe</a:t>
                </a: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 xmlns:m="http://schemas.openxmlformats.org/officeDocument/2006/math">
                    <m:r>
                      <a:rPr lang="tr-TR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𝐷</m:t>
                    </m:r>
                    <m:r>
                      <a:rPr lang="tr-TR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sSup>
                      <m:sSupPr>
                        <m:ctrlPr>
                          <a:rPr lang="tr-TR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tr-TR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(</m:t>
                        </m:r>
                        <m:nary>
                          <m:naryPr>
                            <m:chr m:val="∑"/>
                            <m:limLoc m:val="undOvr"/>
                            <m:ctrlPr>
                              <a:rPr lang="tr-TR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naryPr>
                          <m:sub>
                            <m:r>
                              <a:rPr lang="tr-TR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  <m:r>
                              <a:rPr lang="tr-TR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tr-TR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sup>
                          <m:e>
                            <m:sSup>
                              <m:sSupPr>
                                <m:ctrlPr>
                                  <a:rPr lang="tr-TR" i="1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tr-TR" i="1"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tr-TR" i="1"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tr-TR" i="1"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𝑋</m:t>
                                        </m:r>
                                      </m:e>
                                      <m:sub>
                                        <m:r>
                                          <a:rPr lang="tr-TR" i="1"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tr-TR" i="1"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tr-TR" i="1"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tr-TR" i="1"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𝑌</m:t>
                                        </m:r>
                                      </m:e>
                                      <m:sub>
                                        <m:r>
                                          <a:rPr lang="tr-TR" i="1"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tr-TR" i="1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𝑝</m:t>
                                </m:r>
                              </m:sup>
                            </m:sSup>
                          </m:e>
                        </m:nary>
                        <m:r>
                          <a:rPr lang="tr-TR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)</m:t>
                        </m:r>
                      </m:e>
                      <m:sup>
                        <m:f>
                          <m:fPr>
                            <m:ctrlPr>
                              <a:rPr lang="tr-TR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tr-TR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tr-TR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𝑝</m:t>
                            </m:r>
                          </m:den>
                        </m:f>
                      </m:sup>
                    </m:sSup>
                    <m:r>
                      <a:rPr lang="tr-TR" b="0" i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,    </m:t>
                    </m:r>
                  </m:oMath>
                </a14:m>
                <a:r>
                  <a:rPr lang="tr-TR" dirty="0" smtClean="0"/>
                  <a:t>(p=3)</a:t>
                </a: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endParaRPr lang="tr-TR" dirty="0"/>
              </a:p>
              <a:p>
                <a:r>
                  <a:rPr lang="tr-TR" dirty="0" err="1" smtClean="0"/>
                  <a:t>Hamming</a:t>
                </a:r>
                <a:r>
                  <a:rPr lang="tr-TR" dirty="0" smtClean="0"/>
                  <a:t> mesafe, 0/1</a:t>
                </a:r>
              </a:p>
              <a:p>
                <a:endParaRPr lang="tr-TR" dirty="0" smtClean="0"/>
              </a:p>
            </p:txBody>
          </p:sp>
        </mc:Choice>
        <mc:Fallback xmlns="">
          <p:sp>
            <p:nvSpPr>
              <p:cNvPr id="3" name="İçerik Yer Tutucus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26094" y="0"/>
                <a:ext cx="5536504" cy="6858000"/>
              </a:xfrm>
              <a:blipFill rotWithShape="0">
                <a:blip r:embed="rId3"/>
                <a:stretch>
                  <a:fillRect l="-1980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Resim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0450" y="2289469"/>
            <a:ext cx="4686300" cy="3448050"/>
          </a:xfrm>
          <a:prstGeom prst="rect">
            <a:avLst/>
          </a:prstGeom>
        </p:spPr>
      </p:pic>
      <p:sp>
        <p:nvSpPr>
          <p:cNvPr id="5" name="Dikdörtgen 4"/>
          <p:cNvSpPr/>
          <p:nvPr/>
        </p:nvSpPr>
        <p:spPr>
          <a:xfrm>
            <a:off x="7410450" y="1558542"/>
            <a:ext cx="3434145" cy="4801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8600" lvl="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tr-TR" sz="2800" dirty="0" err="1">
                <a:solidFill>
                  <a:prstClr val="black"/>
                </a:solidFill>
              </a:rPr>
              <a:t>Mahalanobis</a:t>
            </a:r>
            <a:r>
              <a:rPr lang="tr-TR" sz="2800" dirty="0">
                <a:solidFill>
                  <a:prstClr val="black"/>
                </a:solidFill>
              </a:rPr>
              <a:t> mesafe</a:t>
            </a:r>
          </a:p>
        </p:txBody>
      </p:sp>
    </p:spTree>
    <p:extLst>
      <p:ext uri="{BB962C8B-B14F-4D97-AF65-F5344CB8AC3E}">
        <p14:creationId xmlns:p14="http://schemas.microsoft.com/office/powerpoint/2010/main" val="3267407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9330846" y="1"/>
            <a:ext cx="2769296" cy="1014608"/>
          </a:xfrm>
        </p:spPr>
        <p:txBody>
          <a:bodyPr/>
          <a:lstStyle/>
          <a:p>
            <a:r>
              <a:rPr lang="tr-TR" dirty="0" smtClean="0"/>
              <a:t>K-</a:t>
            </a:r>
            <a:r>
              <a:rPr lang="tr-TR" dirty="0" err="1" smtClean="0"/>
              <a:t>median</a:t>
            </a:r>
            <a:r>
              <a:rPr lang="tr-TR" dirty="0" smtClean="0"/>
              <a:t>:</a:t>
            </a:r>
            <a:endParaRPr lang="tr-T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İçerik Yer Tutucusu 2"/>
              <p:cNvSpPr>
                <a:spLocks noGrp="1"/>
              </p:cNvSpPr>
              <p:nvPr>
                <p:ph idx="1"/>
              </p:nvPr>
            </p:nvSpPr>
            <p:spPr>
              <a:xfrm>
                <a:off x="0" y="1014608"/>
                <a:ext cx="12192000" cy="5843392"/>
              </a:xfrm>
            </p:spPr>
            <p:txBody>
              <a:bodyPr/>
              <a:lstStyle/>
              <a:p>
                <a:r>
                  <a:rPr lang="tr-TR" dirty="0" smtClean="0"/>
                  <a:t>Mesafe kriteri</a:t>
                </a: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tr-T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sSub>
                          <m:sSubPr>
                            <m:ctrlPr>
                              <a:rPr lang="tr-T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tr-TR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tr-TR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tr-TR" i="1"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tr-TR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tr-TR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</m:sSubSup>
                    <m:r>
                      <a:rPr lang="tr-TR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tr-T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tr-T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tr-T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tr-TR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tr-TR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tr-TR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tr-T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tr-TR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tr-TR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  <m:sup/>
                    </m:sSup>
                  </m:oMath>
                </a14:m>
                <a:endParaRPr lang="tr-TR" dirty="0"/>
              </a:p>
              <a:p>
                <a:endParaRPr lang="tr-TR" dirty="0"/>
              </a:p>
              <a:p>
                <a:r>
                  <a:rPr lang="tr-TR" dirty="0" smtClean="0"/>
                  <a:t>Mesafenin karesi minimize edilmiyor artık. </a:t>
                </a:r>
              </a:p>
              <a:p>
                <a:r>
                  <a:rPr lang="tr-TR" dirty="0" smtClean="0"/>
                  <a:t>Eğer veride bir sıralama var ise </a:t>
                </a:r>
                <a:r>
                  <a:rPr lang="tr-TR" dirty="0" err="1" smtClean="0"/>
                  <a:t>median</a:t>
                </a:r>
                <a:r>
                  <a:rPr lang="tr-TR" dirty="0" smtClean="0"/>
                  <a:t> kullan, </a:t>
                </a:r>
                <a:r>
                  <a:rPr lang="tr-TR" dirty="0" err="1" smtClean="0"/>
                  <a:t>mean</a:t>
                </a:r>
                <a:r>
                  <a:rPr lang="tr-TR" dirty="0" smtClean="0"/>
                  <a:t> yerine</a:t>
                </a:r>
              </a:p>
              <a:p>
                <a:pPr marL="0" indent="0">
                  <a:buNone/>
                </a:pPr>
                <a:r>
                  <a:rPr lang="tr-TR" dirty="0" smtClean="0"/>
                  <a:t>		𝑋</a:t>
                </a:r>
                <a:r>
                  <a:rPr lang="tr-TR" dirty="0"/>
                  <a:t>={𝑥1,𝑥2,𝑥3,…,𝑥𝑛}, </a:t>
                </a:r>
                <a:endParaRPr lang="tr-TR" dirty="0" smtClean="0"/>
              </a:p>
              <a:p>
                <a:pPr marL="0" indent="0">
                  <a:buNone/>
                </a:pPr>
                <a:r>
                  <a:rPr lang="tr-TR" dirty="0" smtClean="0"/>
                  <a:t>		𝑀𝑒𝑑𝑖𝑎𝑛</a:t>
                </a:r>
                <a:r>
                  <a:rPr lang="tr-TR" dirty="0"/>
                  <a:t>{𝑥}=𝑥</a:t>
                </a:r>
              </a:p>
              <a:p>
                <a:pPr marL="0" indent="0">
                  <a:buNone/>
                </a:pPr>
                <a:r>
                  <a:rPr lang="tr-TR" dirty="0" smtClean="0"/>
                  <a:t>		𝑀𝑒𝑑𝑖𝑎𝑛{𝑥</a:t>
                </a:r>
                <a:r>
                  <a:rPr lang="tr-TR" dirty="0"/>
                  <a:t>,</a:t>
                </a:r>
                <a:r>
                  <a:rPr lang="tr-TR" dirty="0" smtClean="0"/>
                  <a:t>𝑦}∈{𝑥</a:t>
                </a:r>
                <a:r>
                  <a:rPr lang="tr-TR" dirty="0"/>
                  <a:t>,</a:t>
                </a:r>
                <a:r>
                  <a:rPr lang="tr-TR" dirty="0" smtClean="0"/>
                  <a:t>𝑦}</a:t>
                </a:r>
                <a:endParaRPr lang="tr-TR" dirty="0"/>
              </a:p>
              <a:p>
                <a:pPr marL="0" indent="0">
                  <a:buNone/>
                </a:pPr>
                <a:r>
                  <a:rPr lang="tr-TR" dirty="0" smtClean="0"/>
                  <a:t>		𝑀𝑒𝑑𝑖𝑎𝑛𝑋</a:t>
                </a:r>
                <a:r>
                  <a:rPr lang="tr-TR" dirty="0"/>
                  <a:t>=</a:t>
                </a:r>
                <a:r>
                  <a:rPr lang="tr-TR" dirty="0" smtClean="0"/>
                  <a:t>𝑀𝑒𝑑𝑖𝑎𝑛(𝑋</a:t>
                </a:r>
                <a:r>
                  <a:rPr lang="tr-TR" dirty="0"/>
                  <a:t>−</a:t>
                </a:r>
                <a:r>
                  <a:rPr lang="tr-TR" dirty="0" err="1"/>
                  <a:t>min</a:t>
                </a:r>
                <a:r>
                  <a:rPr lang="tr-TR" dirty="0"/>
                  <a:t>𝑋−</a:t>
                </a:r>
                <a:r>
                  <a:rPr lang="tr-TR" dirty="0" err="1"/>
                  <a:t>max</a:t>
                </a:r>
                <a:r>
                  <a:rPr lang="tr-TR" dirty="0" smtClean="0"/>
                  <a:t>𝑋),</a:t>
                </a:r>
              </a:p>
              <a:p>
                <a:pPr marL="0" indent="0">
                  <a:buNone/>
                </a:pPr>
                <a:r>
                  <a:rPr lang="tr-TR" dirty="0" err="1" smtClean="0"/>
                  <a:t>Median</a:t>
                </a:r>
                <a:r>
                  <a:rPr lang="tr-TR" dirty="0" smtClean="0"/>
                  <a:t> her boyutta ayrı hesaplanır ve birden fazla katkı bulunur.</a:t>
                </a:r>
              </a:p>
              <a:p>
                <a:pPr marL="0" indent="0">
                  <a:buNone/>
                </a:pPr>
                <a:r>
                  <a:rPr lang="tr-TR" dirty="0" smtClean="0"/>
                  <a:t>Diğer hesaplamalar K-</a:t>
                </a:r>
                <a:r>
                  <a:rPr lang="tr-TR" dirty="0" err="1" smtClean="0"/>
                  <a:t>means</a:t>
                </a:r>
                <a:r>
                  <a:rPr lang="tr-TR" dirty="0" smtClean="0"/>
                  <a:t> ile aynı.</a:t>
                </a:r>
                <a:endParaRPr lang="tr-TR" dirty="0"/>
              </a:p>
            </p:txBody>
          </p:sp>
        </mc:Choice>
        <mc:Fallback xmlns="">
          <p:sp>
            <p:nvSpPr>
              <p:cNvPr id="3" name="İçerik Yer Tutucus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1014608"/>
                <a:ext cx="12192000" cy="5843392"/>
              </a:xfrm>
              <a:blipFill rotWithShape="0">
                <a:blip r:embed="rId3"/>
                <a:stretch>
                  <a:fillRect l="-1000" t="-1668" b="-313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77139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544286" y="125639"/>
            <a:ext cx="2264229" cy="1325563"/>
          </a:xfrm>
        </p:spPr>
        <p:txBody>
          <a:bodyPr/>
          <a:lstStyle/>
          <a:p>
            <a:r>
              <a:rPr lang="tr-TR" dirty="0" smtClean="0"/>
              <a:t>Tanım: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838199" y="1825626"/>
            <a:ext cx="8999484" cy="2082345"/>
          </a:xfrm>
        </p:spPr>
        <p:txBody>
          <a:bodyPr/>
          <a:lstStyle/>
          <a:p>
            <a:endParaRPr lang="tr-TR" i="1" dirty="0"/>
          </a:p>
          <a:p>
            <a:r>
              <a:rPr lang="tr-TR" i="1" dirty="0" smtClean="0"/>
              <a:t>Sınıflama/Gruplama verinin kendi iç yapısına dayanarak, tüm veriyi alt gruplara ayırma sürecine denir. 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4111428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108" y="1377862"/>
            <a:ext cx="11543816" cy="3457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691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Unvan 1"/>
          <p:cNvSpPr>
            <a:spLocks noGrp="1"/>
          </p:cNvSpPr>
          <p:nvPr>
            <p:ph type="title"/>
          </p:nvPr>
        </p:nvSpPr>
        <p:spPr>
          <a:xfrm>
            <a:off x="3743864" y="2907101"/>
            <a:ext cx="5136715" cy="1325563"/>
          </a:xfrm>
        </p:spPr>
        <p:txBody>
          <a:bodyPr/>
          <a:lstStyle/>
          <a:p>
            <a:r>
              <a:rPr lang="tr-TR" dirty="0" smtClean="0"/>
              <a:t>Hiyerarşik Sınıflama: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46540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0" y="0"/>
            <a:ext cx="5136715" cy="1325563"/>
          </a:xfrm>
        </p:spPr>
        <p:txBody>
          <a:bodyPr/>
          <a:lstStyle/>
          <a:p>
            <a:r>
              <a:rPr lang="tr-TR" dirty="0" smtClean="0"/>
              <a:t>Hiyerarşik Sınıflama:</a:t>
            </a:r>
            <a:endParaRPr lang="tr-TR" dirty="0"/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1754" y="28575"/>
            <a:ext cx="7067550" cy="6829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393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5234" y="488515"/>
            <a:ext cx="7711454" cy="5313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827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239" y="789204"/>
            <a:ext cx="11257020" cy="4684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804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0" y="1"/>
            <a:ext cx="5649238" cy="1002082"/>
          </a:xfrm>
        </p:spPr>
        <p:txBody>
          <a:bodyPr/>
          <a:lstStyle/>
          <a:p>
            <a:r>
              <a:rPr lang="tr-TR" dirty="0" smtClean="0"/>
              <a:t>Algoritma basamakları: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112734" y="1177446"/>
            <a:ext cx="12079266" cy="5680553"/>
          </a:xfrm>
        </p:spPr>
        <p:txBody>
          <a:bodyPr/>
          <a:lstStyle/>
          <a:p>
            <a:r>
              <a:rPr lang="tr-TR" dirty="0" smtClean="0"/>
              <a:t>1: Her bir veri noktası için mesafe hesaplanır. Başlangıçta her bir veri noktası bir sınıftır.</a:t>
            </a:r>
          </a:p>
          <a:p>
            <a:endParaRPr lang="tr-TR" dirty="0"/>
          </a:p>
          <a:p>
            <a:endParaRPr lang="tr-TR" dirty="0" smtClean="0"/>
          </a:p>
          <a:p>
            <a:r>
              <a:rPr lang="tr-TR" dirty="0" smtClean="0"/>
              <a:t>2: Benzer sınıflar (en yakınlar) birleşip bir sınıf oluşturur. Örneğin, B,C ve D,E benzer olsun, Yeni sınıflar A,BC,DE,F</a:t>
            </a:r>
            <a:endParaRPr lang="tr-TR" dirty="0"/>
          </a:p>
          <a:p>
            <a:endParaRPr lang="tr-TR" dirty="0" smtClean="0"/>
          </a:p>
          <a:p>
            <a:endParaRPr lang="tr-TR" dirty="0"/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970" y="2298263"/>
            <a:ext cx="5667375" cy="704850"/>
          </a:xfrm>
          <a:prstGeom prst="rect">
            <a:avLst/>
          </a:prstGeom>
        </p:spPr>
      </p:pic>
      <p:pic>
        <p:nvPicPr>
          <p:cNvPr id="5" name="Resim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4995" y="4301385"/>
            <a:ext cx="5467350" cy="156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838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/>
          <a:p>
            <a:r>
              <a:rPr lang="tr-TR" dirty="0" smtClean="0"/>
              <a:t>3: Sınıflar arası mesafeler tekrar hesaplanır, benzer olanlar, en yakınlar, birleştirilir ve yeni sınıflar oluşur; A, BC,DEF</a:t>
            </a:r>
          </a:p>
          <a:p>
            <a:endParaRPr lang="tr-TR" dirty="0"/>
          </a:p>
          <a:p>
            <a:endParaRPr lang="tr-TR" dirty="0" smtClean="0"/>
          </a:p>
          <a:p>
            <a:endParaRPr lang="tr-TR" dirty="0"/>
          </a:p>
          <a:p>
            <a:endParaRPr lang="tr-TR" dirty="0" smtClean="0"/>
          </a:p>
          <a:p>
            <a:endParaRPr lang="tr-TR" dirty="0"/>
          </a:p>
          <a:p>
            <a:endParaRPr lang="tr-TR" dirty="0" smtClean="0"/>
          </a:p>
          <a:p>
            <a:endParaRPr lang="tr-TR" dirty="0"/>
          </a:p>
          <a:p>
            <a:r>
              <a:rPr lang="tr-TR" dirty="0" smtClean="0"/>
              <a:t>4: Yakınlık bilgisi tekrar hesaplanır ve yeni sınıflar oluşur: A,BCDEF</a:t>
            </a:r>
          </a:p>
          <a:p>
            <a:r>
              <a:rPr lang="tr-TR" dirty="0" smtClean="0"/>
              <a:t>5: Kalan sınıflar da birleşince son basamakta tek bir sınıf oluşur.</a:t>
            </a:r>
            <a:endParaRPr lang="tr-TR" dirty="0"/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3762" y="1538156"/>
            <a:ext cx="6115050" cy="242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878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7667" y="1076781"/>
            <a:ext cx="5715000" cy="395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262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0" y="0"/>
            <a:ext cx="5287027" cy="1325563"/>
          </a:xfrm>
        </p:spPr>
        <p:txBody>
          <a:bodyPr/>
          <a:lstStyle/>
          <a:p>
            <a:r>
              <a:rPr lang="tr-TR" dirty="0" err="1" smtClean="0"/>
              <a:t>Dendrogram</a:t>
            </a:r>
            <a:r>
              <a:rPr lang="tr-TR" dirty="0" smtClean="0"/>
              <a:t> gösterimi</a:t>
            </a:r>
            <a:endParaRPr lang="tr-TR" dirty="0"/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197" y="1739095"/>
            <a:ext cx="11388015" cy="4586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747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H2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884613" y="1825625"/>
            <a:ext cx="4422775" cy="4351338"/>
          </a:xfrm>
        </p:spPr>
      </p:pic>
    </p:spTree>
    <p:extLst>
      <p:ext uri="{BB962C8B-B14F-4D97-AF65-F5344CB8AC3E}">
        <p14:creationId xmlns:p14="http://schemas.microsoft.com/office/powerpoint/2010/main" val="2402132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0" y="0"/>
            <a:ext cx="2569029" cy="1325563"/>
          </a:xfrm>
        </p:spPr>
        <p:txBody>
          <a:bodyPr/>
          <a:lstStyle/>
          <a:p>
            <a:r>
              <a:rPr lang="tr-TR" dirty="0" smtClean="0"/>
              <a:t>Özellikleri: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0" y="1161661"/>
            <a:ext cx="12192000" cy="1460938"/>
          </a:xfrm>
        </p:spPr>
        <p:txBody>
          <a:bodyPr>
            <a:normAutofit fontScale="92500" lnSpcReduction="20000"/>
          </a:bodyPr>
          <a:lstStyle/>
          <a:p>
            <a:r>
              <a:rPr lang="tr-TR" dirty="0" smtClean="0"/>
              <a:t>Bankanın gelir ve borç verilerini topladığını ve bu veriler üzerinden sınıflama yaptığını varsayalım. </a:t>
            </a:r>
          </a:p>
          <a:p>
            <a:r>
              <a:rPr lang="tr-TR" dirty="0" smtClean="0"/>
              <a:t>Veriler aşağıdaki gibi görüntülenmiştir: x ekseninde gelir, y ekseninde borç verileri temsil edilmiştir. </a:t>
            </a:r>
            <a:endParaRPr lang="tr-TR" dirty="0"/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9240" y="2996707"/>
            <a:ext cx="6310901" cy="3666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08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682925" y="1092379"/>
            <a:ext cx="10515600" cy="4351338"/>
          </a:xfrm>
        </p:spPr>
        <p:txBody>
          <a:bodyPr/>
          <a:lstStyle/>
          <a:p>
            <a:r>
              <a:rPr lang="tr-TR" dirty="0" smtClean="0"/>
              <a:t>Görüldüğü üzere hiyerarşik sınıflamada, sürekli en yakın iki sınıfı daha büyük sınıflara dönüştürme işlemi yapılır. </a:t>
            </a:r>
          </a:p>
          <a:p>
            <a:endParaRPr lang="tr-TR" dirty="0" smtClean="0"/>
          </a:p>
          <a:p>
            <a:r>
              <a:rPr lang="tr-TR" dirty="0" smtClean="0"/>
              <a:t>Bazı sorular vardır:</a:t>
            </a:r>
          </a:p>
          <a:p>
            <a:pPr marL="0" indent="0">
              <a:buNone/>
            </a:pPr>
            <a:r>
              <a:rPr lang="tr-TR" dirty="0" smtClean="0"/>
              <a:t>-Birden fazla nokta var ise sınıf nasıl belirlenir</a:t>
            </a:r>
          </a:p>
          <a:p>
            <a:pPr marL="0" indent="0">
              <a:buNone/>
            </a:pPr>
            <a:r>
              <a:rPr lang="tr-TR" dirty="0" smtClean="0"/>
              <a:t>-Sınıf ta </a:t>
            </a:r>
            <a:r>
              <a:rPr lang="tr-TR" b="1" dirty="0" smtClean="0"/>
              <a:t>yakınlık</a:t>
            </a:r>
            <a:r>
              <a:rPr lang="tr-TR" dirty="0" smtClean="0"/>
              <a:t> nasıl belirlenir </a:t>
            </a:r>
          </a:p>
          <a:p>
            <a:pPr marL="0" indent="0">
              <a:buNone/>
            </a:pPr>
            <a:r>
              <a:rPr lang="tr-TR" dirty="0" smtClean="0"/>
              <a:t>-Sınıfları birleştirme işlemi ne zaman sona erer.</a:t>
            </a:r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696742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10537757" y="60385"/>
            <a:ext cx="1654243" cy="1325563"/>
          </a:xfrm>
        </p:spPr>
        <p:txBody>
          <a:bodyPr/>
          <a:lstStyle/>
          <a:p>
            <a:r>
              <a:rPr lang="tr-TR" dirty="0" smtClean="0"/>
              <a:t>Nasıl;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87682" y="1728592"/>
            <a:ext cx="11962356" cy="3544866"/>
          </a:xfrm>
        </p:spPr>
        <p:txBody>
          <a:bodyPr/>
          <a:lstStyle/>
          <a:p>
            <a:r>
              <a:rPr lang="tr-TR" dirty="0" smtClean="0"/>
              <a:t>Her bir veri ile diğerleri arasındaki mesafeler hesaplanır, Mesafe Matris (MM)</a:t>
            </a:r>
          </a:p>
          <a:p>
            <a:r>
              <a:rPr lang="tr-TR" dirty="0" smtClean="0"/>
              <a:t>Her bir veri kendi sınıfına konulur, N tane veri, N tane sınıf.</a:t>
            </a:r>
          </a:p>
          <a:p>
            <a:r>
              <a:rPr lang="tr-TR" dirty="0" smtClean="0"/>
              <a:t>Mesafe matrisinden, en yakın olan veri çiftleri birleştirilir </a:t>
            </a:r>
          </a:p>
          <a:p>
            <a:r>
              <a:rPr lang="tr-TR" dirty="0" smtClean="0"/>
              <a:t>Yeni sınıflar ile var olanlar arasındaki mesafeler hesaplanır, yeni MM oluşur.</a:t>
            </a:r>
          </a:p>
          <a:p>
            <a:r>
              <a:rPr lang="tr-TR" dirty="0" smtClean="0"/>
              <a:t>Tek bir sınıf kalıncaya kadar tekrar.</a:t>
            </a:r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876265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Benzerlik, mesafe, hesaplaması;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MIN</a:t>
            </a:r>
          </a:p>
          <a:p>
            <a:r>
              <a:rPr lang="en-US" dirty="0"/>
              <a:t>MAX</a:t>
            </a:r>
          </a:p>
          <a:p>
            <a:r>
              <a:rPr lang="en-US" dirty="0"/>
              <a:t>Group Average</a:t>
            </a:r>
          </a:p>
          <a:p>
            <a:r>
              <a:rPr lang="en-US" dirty="0"/>
              <a:t>Distance Between Centroids</a:t>
            </a:r>
          </a:p>
          <a:p>
            <a:r>
              <a:rPr lang="en-US" dirty="0"/>
              <a:t>Ward’s Method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56363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0" y="0"/>
            <a:ext cx="2756770" cy="1325563"/>
          </a:xfrm>
        </p:spPr>
        <p:txBody>
          <a:bodyPr/>
          <a:lstStyle/>
          <a:p>
            <a:r>
              <a:rPr lang="tr-TR" dirty="0" smtClean="0"/>
              <a:t>MİN: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0" y="1114817"/>
            <a:ext cx="8676168" cy="1203082"/>
          </a:xfrm>
        </p:spPr>
        <p:txBody>
          <a:bodyPr>
            <a:normAutofit fontScale="62500" lnSpcReduction="20000"/>
          </a:bodyPr>
          <a:lstStyle/>
          <a:p>
            <a:r>
              <a:rPr lang="tr-TR" sz="4000" dirty="0"/>
              <a:t>Sim(C1,C2) = </a:t>
            </a:r>
            <a:r>
              <a:rPr lang="tr-TR" sz="4000" dirty="0" err="1" smtClean="0"/>
              <a:t>Min</a:t>
            </a:r>
            <a:r>
              <a:rPr lang="tr-TR" sz="4000" dirty="0" smtClean="0"/>
              <a:t>{ </a:t>
            </a:r>
            <a:r>
              <a:rPr lang="tr-TR" sz="4000" dirty="0"/>
              <a:t>Sim(</a:t>
            </a:r>
            <a:r>
              <a:rPr lang="tr-TR" sz="4000" dirty="0" err="1"/>
              <a:t>Pi,Pj</a:t>
            </a:r>
            <a:r>
              <a:rPr lang="tr-TR" sz="4000" dirty="0" smtClean="0"/>
              <a:t>)} </a:t>
            </a:r>
            <a:r>
              <a:rPr lang="tr-TR" sz="4000" dirty="0"/>
              <a:t>,  Pi ∈ C1 &amp; </a:t>
            </a:r>
            <a:r>
              <a:rPr lang="tr-TR" sz="4000" dirty="0" err="1"/>
              <a:t>Pj</a:t>
            </a:r>
            <a:r>
              <a:rPr lang="tr-TR" sz="4000" dirty="0"/>
              <a:t> ∈ </a:t>
            </a:r>
            <a:r>
              <a:rPr lang="tr-TR" sz="4000" dirty="0" smtClean="0"/>
              <a:t>C2 </a:t>
            </a:r>
          </a:p>
          <a:p>
            <a:pPr marL="0" indent="0">
              <a:buNone/>
            </a:pPr>
            <a:r>
              <a:rPr lang="tr-TR" sz="4000" dirty="0" smtClean="0"/>
              <a:t>(Sim=</a:t>
            </a:r>
            <a:r>
              <a:rPr lang="tr-TR" sz="4000" dirty="0" err="1" smtClean="0"/>
              <a:t>similarity</a:t>
            </a:r>
            <a:r>
              <a:rPr lang="tr-TR" sz="4000" dirty="0" smtClean="0"/>
              <a:t>, benzerlik)</a:t>
            </a:r>
          </a:p>
          <a:p>
            <a:r>
              <a:rPr lang="tr-TR" sz="4000" dirty="0" smtClean="0"/>
              <a:t>İki sınıf arasındaki mesafe çok değil ise</a:t>
            </a:r>
          </a:p>
          <a:p>
            <a:endParaRPr lang="tr-TR" dirty="0"/>
          </a:p>
          <a:p>
            <a:endParaRPr lang="tr-TR" dirty="0"/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1301" y="3344450"/>
            <a:ext cx="4695825" cy="252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141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8961" y="487341"/>
            <a:ext cx="8867775" cy="2000250"/>
          </a:xfrm>
          <a:prstGeom prst="rect">
            <a:avLst/>
          </a:prstGeom>
        </p:spPr>
      </p:pic>
      <p:pic>
        <p:nvPicPr>
          <p:cNvPr id="5" name="Resim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2335" y="3414126"/>
            <a:ext cx="8201025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400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65971" y="698739"/>
            <a:ext cx="10515600" cy="787270"/>
          </a:xfrm>
        </p:spPr>
        <p:txBody>
          <a:bodyPr>
            <a:normAutofit/>
          </a:bodyPr>
          <a:lstStyle/>
          <a:p>
            <a:r>
              <a:rPr lang="tr-TR" sz="2800" dirty="0" smtClean="0"/>
              <a:t>Eğer sınıflar arası gürültü var ise MIN iyi çalışmaz</a:t>
            </a:r>
            <a:endParaRPr lang="tr-TR" sz="2800" dirty="0"/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553" y="2531679"/>
            <a:ext cx="8467725" cy="219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237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10526560" y="0"/>
            <a:ext cx="1654479" cy="1325563"/>
          </a:xfrm>
        </p:spPr>
        <p:txBody>
          <a:bodyPr/>
          <a:lstStyle/>
          <a:p>
            <a:r>
              <a:rPr lang="tr-TR" dirty="0" smtClean="0"/>
              <a:t>MAX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100208" y="1023959"/>
            <a:ext cx="11887200" cy="2012539"/>
          </a:xfrm>
        </p:spPr>
        <p:txBody>
          <a:bodyPr/>
          <a:lstStyle/>
          <a:p>
            <a:r>
              <a:rPr lang="tr-TR" dirty="0" smtClean="0"/>
              <a:t>MIN metodunun tersi, </a:t>
            </a:r>
            <a:r>
              <a:rPr lang="tr-TR" dirty="0" err="1" smtClean="0"/>
              <a:t>complete</a:t>
            </a:r>
            <a:r>
              <a:rPr lang="tr-TR" dirty="0" smtClean="0"/>
              <a:t> </a:t>
            </a:r>
            <a:r>
              <a:rPr lang="tr-TR" dirty="0" err="1" smtClean="0"/>
              <a:t>linkage</a:t>
            </a:r>
            <a:r>
              <a:rPr lang="tr-TR" dirty="0" smtClean="0"/>
              <a:t> olarak da bilinir. C1 ve C2 sınıfları arasındaki benzerlik Pi ve </a:t>
            </a:r>
            <a:r>
              <a:rPr lang="tr-TR" dirty="0" err="1" smtClean="0"/>
              <a:t>Pj</a:t>
            </a:r>
            <a:r>
              <a:rPr lang="tr-TR" dirty="0" smtClean="0"/>
              <a:t> noktaları arasındaki maksimum değere eşittir. </a:t>
            </a:r>
          </a:p>
          <a:p>
            <a:r>
              <a:rPr lang="tr-TR" dirty="0"/>
              <a:t>Sim(C1,C2) = </a:t>
            </a:r>
            <a:r>
              <a:rPr lang="tr-TR" dirty="0" err="1"/>
              <a:t>Max</a:t>
            </a:r>
            <a:r>
              <a:rPr lang="tr-TR" dirty="0"/>
              <a:t> </a:t>
            </a:r>
            <a:r>
              <a:rPr lang="tr-TR" dirty="0" smtClean="0"/>
              <a:t>Sim(</a:t>
            </a:r>
            <a:r>
              <a:rPr lang="tr-TR" dirty="0" err="1" smtClean="0"/>
              <a:t>Pi,Pj</a:t>
            </a:r>
            <a:r>
              <a:rPr lang="tr-TR" dirty="0" smtClean="0"/>
              <a:t>), Pi </a:t>
            </a:r>
            <a:r>
              <a:rPr lang="tr-TR" dirty="0"/>
              <a:t>∈ C1 &amp; </a:t>
            </a:r>
            <a:r>
              <a:rPr lang="tr-TR" dirty="0" err="1"/>
              <a:t>Pj</a:t>
            </a:r>
            <a:r>
              <a:rPr lang="tr-TR" dirty="0"/>
              <a:t> ∈ C2</a:t>
            </a:r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4253" y="3294700"/>
            <a:ext cx="5172075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65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250521" y="365125"/>
            <a:ext cx="11736887" cy="1325563"/>
          </a:xfrm>
        </p:spPr>
        <p:txBody>
          <a:bodyPr/>
          <a:lstStyle/>
          <a:p>
            <a:r>
              <a:rPr lang="tr-TR" dirty="0" smtClean="0"/>
              <a:t>Veride gürültü var ise sınıfları iyi ayırır (MIN in tersi)</a:t>
            </a:r>
            <a:endParaRPr lang="tr-TR" dirty="0"/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5925" y="2286000"/>
            <a:ext cx="882015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583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1236890" cy="1325563"/>
          </a:xfrm>
        </p:spPr>
        <p:txBody>
          <a:bodyPr/>
          <a:lstStyle/>
          <a:p>
            <a:r>
              <a:rPr lang="tr-TR" dirty="0" smtClean="0"/>
              <a:t>MAX yöntemi büyük sınıfları bölme eğilimindedir</a:t>
            </a:r>
            <a:endParaRPr lang="tr-TR" dirty="0"/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9762" y="2057400"/>
            <a:ext cx="8372475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65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433148" y="0"/>
            <a:ext cx="3758852" cy="1325563"/>
          </a:xfrm>
        </p:spPr>
        <p:txBody>
          <a:bodyPr/>
          <a:lstStyle/>
          <a:p>
            <a:r>
              <a:rPr lang="tr-TR" dirty="0" smtClean="0"/>
              <a:t>Grup ortalama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562627" y="1325563"/>
            <a:ext cx="10515600" cy="1631559"/>
          </a:xfrm>
        </p:spPr>
        <p:txBody>
          <a:bodyPr/>
          <a:lstStyle/>
          <a:p>
            <a:r>
              <a:rPr lang="tr-TR" dirty="0" smtClean="0"/>
              <a:t>İki sınıftaki veri çiftlerinin ortalama mesafesi alınır</a:t>
            </a:r>
          </a:p>
          <a:p>
            <a:r>
              <a:rPr lang="pt-BR" dirty="0"/>
              <a:t>sim(C1,C2) = </a:t>
            </a:r>
            <a:r>
              <a:rPr lang="pt-BR" dirty="0">
                <a:hlinkClick r:id="rId3"/>
              </a:rPr>
              <a:t>∑</a:t>
            </a:r>
            <a:r>
              <a:rPr lang="pt-BR" dirty="0"/>
              <a:t> sim(Pi, Pj)/|C1|*|C2</a:t>
            </a:r>
            <a:r>
              <a:rPr lang="pt-BR" dirty="0" smtClean="0"/>
              <a:t>|</a:t>
            </a:r>
            <a:r>
              <a:rPr lang="tr-TR" dirty="0"/>
              <a:t> </a:t>
            </a:r>
            <a:r>
              <a:rPr lang="tr-TR" dirty="0" smtClean="0"/>
              <a:t>,    </a:t>
            </a:r>
            <a:r>
              <a:rPr lang="tr-TR" dirty="0"/>
              <a:t>Pi ∈ C1 &amp; </a:t>
            </a:r>
            <a:r>
              <a:rPr lang="tr-TR" dirty="0" err="1"/>
              <a:t>Pj</a:t>
            </a:r>
            <a:r>
              <a:rPr lang="tr-TR" dirty="0"/>
              <a:t> ∈ C2</a:t>
            </a:r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0912" y="3068355"/>
            <a:ext cx="5210175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529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-1" y="126125"/>
            <a:ext cx="12170979" cy="2249214"/>
          </a:xfrm>
        </p:spPr>
        <p:txBody>
          <a:bodyPr/>
          <a:lstStyle/>
          <a:p>
            <a:r>
              <a:rPr lang="tr-TR" dirty="0" smtClean="0"/>
              <a:t>Önceki slayttaki şekilden görüleceği üzere veriler 4 ayrı sınıfa/ gruba ayrılabilirler. Aşağıdaki şekilde bu sınıflama (</a:t>
            </a:r>
            <a:r>
              <a:rPr lang="tr-TR" dirty="0" err="1" smtClean="0"/>
              <a:t>clusters</a:t>
            </a:r>
            <a:r>
              <a:rPr lang="tr-TR" dirty="0" smtClean="0"/>
              <a:t>) gösterilmiştir. </a:t>
            </a:r>
          </a:p>
          <a:p>
            <a:r>
              <a:rPr lang="tr-TR" dirty="0" smtClean="0"/>
              <a:t>Banka bu sınıflara bakarak her bir sınıf için strateji oluşturabilir. </a:t>
            </a:r>
          </a:p>
          <a:p>
            <a:r>
              <a:rPr lang="tr-TR" dirty="0" smtClean="0"/>
              <a:t>Bu sınıfların sahip olduğu ÖZELLİKLER/KRİTER vardır.</a:t>
            </a:r>
          </a:p>
          <a:p>
            <a:endParaRPr lang="tr-TR" dirty="0"/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7403" y="2779658"/>
            <a:ext cx="5695950" cy="324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758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 smtClean="0"/>
              <a:t>Avantaj&amp;Dezavantaj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 smtClean="0"/>
              <a:t>Sınıflar arası gürültü var ise ayırım yine de iyi olur.</a:t>
            </a:r>
          </a:p>
          <a:p>
            <a:r>
              <a:rPr lang="tr-TR" dirty="0" smtClean="0"/>
              <a:t>Global kümelere önyargı vardır.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21169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6591822" y="0"/>
            <a:ext cx="5600178" cy="1325563"/>
          </a:xfrm>
        </p:spPr>
        <p:txBody>
          <a:bodyPr/>
          <a:lstStyle/>
          <a:p>
            <a:r>
              <a:rPr lang="tr-TR" dirty="0" smtClean="0"/>
              <a:t>Merkezler arası uzaklık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737992" y="1537526"/>
            <a:ext cx="10515600" cy="1393564"/>
          </a:xfrm>
        </p:spPr>
        <p:txBody>
          <a:bodyPr/>
          <a:lstStyle/>
          <a:p>
            <a:r>
              <a:rPr lang="tr-TR" dirty="0" smtClean="0"/>
              <a:t>Her sınıfın merkezi hesaplanır ve merkezler arası mesafe benzerlik kriteri olarak uygulanır. Gerçek uygulamalarda az kullanılır. </a:t>
            </a:r>
            <a:endParaRPr lang="tr-TR" dirty="0"/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4122" y="3617869"/>
            <a:ext cx="5229225" cy="282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360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307888" y="0"/>
            <a:ext cx="3884112" cy="1325563"/>
          </a:xfrm>
        </p:spPr>
        <p:txBody>
          <a:bodyPr/>
          <a:lstStyle/>
          <a:p>
            <a:r>
              <a:rPr lang="tr-TR" dirty="0" err="1" smtClean="0"/>
              <a:t>WARD’s</a:t>
            </a:r>
            <a:r>
              <a:rPr lang="tr-TR" dirty="0" smtClean="0"/>
              <a:t> metot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 smtClean="0"/>
              <a:t>Grup ortalama metoduna benzer, </a:t>
            </a:r>
          </a:p>
          <a:p>
            <a:r>
              <a:rPr lang="tr-TR" dirty="0" smtClean="0"/>
              <a:t>farkı, Pi ve </a:t>
            </a:r>
            <a:r>
              <a:rPr lang="tr-TR" dirty="0" err="1" smtClean="0"/>
              <a:t>Pj</a:t>
            </a:r>
            <a:r>
              <a:rPr lang="tr-TR" dirty="0" smtClean="0"/>
              <a:t> arasındaki farkların karelerinin toplamı alınır.</a:t>
            </a:r>
          </a:p>
          <a:p>
            <a:endParaRPr lang="tr-TR" dirty="0" smtClean="0"/>
          </a:p>
          <a:p>
            <a:r>
              <a:rPr lang="tr-TR" dirty="0"/>
              <a:t>sim(C1,C2) = </a:t>
            </a:r>
            <a:r>
              <a:rPr lang="tr-TR" dirty="0">
                <a:hlinkClick r:id="rId3"/>
              </a:rPr>
              <a:t>∑</a:t>
            </a:r>
            <a:r>
              <a:rPr lang="tr-TR" dirty="0"/>
              <a:t> (</a:t>
            </a:r>
            <a:r>
              <a:rPr lang="tr-TR" dirty="0" err="1"/>
              <a:t>dist</a:t>
            </a:r>
            <a:r>
              <a:rPr lang="tr-TR" dirty="0"/>
              <a:t>(Pi, </a:t>
            </a:r>
            <a:r>
              <a:rPr lang="tr-TR" dirty="0" err="1"/>
              <a:t>Pj</a:t>
            </a:r>
            <a:r>
              <a:rPr lang="tr-TR" dirty="0"/>
              <a:t>))²/|C1|*|C2</a:t>
            </a:r>
            <a:r>
              <a:rPr lang="tr-TR" dirty="0" smtClean="0"/>
              <a:t>|</a:t>
            </a:r>
          </a:p>
          <a:p>
            <a:endParaRPr lang="tr-TR" dirty="0" smtClean="0"/>
          </a:p>
          <a:p>
            <a:r>
              <a:rPr lang="tr-TR" dirty="0" smtClean="0"/>
              <a:t>Gürültü varsa da çalışır</a:t>
            </a:r>
          </a:p>
          <a:p>
            <a:r>
              <a:rPr lang="tr-TR" dirty="0" smtClean="0"/>
              <a:t>Global sınıflara önyargı vardır.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4267971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H1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72282" y="1256282"/>
            <a:ext cx="9667875" cy="4351338"/>
          </a:xfrm>
        </p:spPr>
      </p:pic>
    </p:spTree>
    <p:extLst>
      <p:ext uri="{BB962C8B-B14F-4D97-AF65-F5344CB8AC3E}">
        <p14:creationId xmlns:p14="http://schemas.microsoft.com/office/powerpoint/2010/main" val="3785889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2425460" y="287487"/>
            <a:ext cx="6908321" cy="1325563"/>
          </a:xfrm>
        </p:spPr>
        <p:txBody>
          <a:bodyPr/>
          <a:lstStyle/>
          <a:p>
            <a:r>
              <a:rPr lang="tr-TR" dirty="0" smtClean="0"/>
              <a:t>Uzay ve zaman Kompleksi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Veri sayısı çok ise gerekli hafıza çok yüksek olur, benzerlik matrisini saklamak için </a:t>
            </a:r>
          </a:p>
          <a:p>
            <a:r>
              <a:rPr lang="en-US" dirty="0" smtClean="0"/>
              <a:t>Space </a:t>
            </a:r>
            <a:r>
              <a:rPr lang="en-US" dirty="0"/>
              <a:t>complexity = O(n²</a:t>
            </a:r>
            <a:r>
              <a:rPr lang="en-US" dirty="0" smtClean="0"/>
              <a:t>).</a:t>
            </a:r>
            <a:r>
              <a:rPr lang="tr-TR" dirty="0" smtClean="0"/>
              <a:t> n veri sayısı</a:t>
            </a:r>
          </a:p>
          <a:p>
            <a:r>
              <a:rPr lang="tr-TR" dirty="0" smtClean="0"/>
              <a:t>Time </a:t>
            </a:r>
            <a:r>
              <a:rPr lang="tr-TR" dirty="0" err="1" smtClean="0"/>
              <a:t>complexity</a:t>
            </a:r>
            <a:r>
              <a:rPr lang="tr-TR" dirty="0" smtClean="0"/>
              <a:t>: her bir </a:t>
            </a:r>
            <a:r>
              <a:rPr lang="tr-TR" dirty="0" err="1" smtClean="0"/>
              <a:t>iterasyonda</a:t>
            </a:r>
            <a:r>
              <a:rPr lang="tr-TR" dirty="0" smtClean="0"/>
              <a:t> benzerlik matrisi </a:t>
            </a:r>
            <a:r>
              <a:rPr lang="tr-TR" dirty="0" err="1" smtClean="0"/>
              <a:t>update</a:t>
            </a:r>
            <a:r>
              <a:rPr lang="tr-TR" dirty="0" smtClean="0"/>
              <a:t> edilir.</a:t>
            </a:r>
          </a:p>
          <a:p>
            <a:r>
              <a:rPr lang="tr-TR" dirty="0"/>
              <a:t>Time </a:t>
            </a:r>
            <a:r>
              <a:rPr lang="tr-TR" dirty="0" err="1"/>
              <a:t>complexity</a:t>
            </a:r>
            <a:r>
              <a:rPr lang="tr-TR" dirty="0"/>
              <a:t> = O(n³)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9683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Hiyerarşik sınıflama çeşitleri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61586" y="1838151"/>
            <a:ext cx="7328770" cy="4351338"/>
          </a:xfrm>
        </p:spPr>
        <p:txBody>
          <a:bodyPr/>
          <a:lstStyle/>
          <a:p>
            <a:r>
              <a:rPr lang="tr-TR" dirty="0" err="1"/>
              <a:t>Agglomerative</a:t>
            </a:r>
            <a:r>
              <a:rPr lang="tr-TR" dirty="0"/>
              <a:t> </a:t>
            </a:r>
            <a:r>
              <a:rPr lang="tr-TR" dirty="0" err="1"/>
              <a:t>hierarchical</a:t>
            </a:r>
            <a:r>
              <a:rPr lang="tr-TR" dirty="0"/>
              <a:t> </a:t>
            </a:r>
            <a:r>
              <a:rPr lang="tr-TR" dirty="0" err="1"/>
              <a:t>clustering</a:t>
            </a:r>
            <a:endParaRPr lang="tr-TR" dirty="0"/>
          </a:p>
          <a:p>
            <a:r>
              <a:rPr lang="tr-TR" dirty="0" err="1"/>
              <a:t>Divisive</a:t>
            </a:r>
            <a:r>
              <a:rPr lang="tr-TR" dirty="0"/>
              <a:t> </a:t>
            </a:r>
            <a:r>
              <a:rPr lang="tr-TR" dirty="0" err="1"/>
              <a:t>Hierarchical</a:t>
            </a:r>
            <a:r>
              <a:rPr lang="tr-TR" dirty="0"/>
              <a:t> </a:t>
            </a:r>
            <a:r>
              <a:rPr lang="tr-TR" dirty="0" err="1"/>
              <a:t>clustering</a:t>
            </a:r>
            <a:endParaRPr lang="tr-TR" dirty="0"/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8976" y="593377"/>
            <a:ext cx="4457700" cy="2933700"/>
          </a:xfrm>
          <a:prstGeom prst="rect">
            <a:avLst/>
          </a:prstGeom>
        </p:spPr>
      </p:pic>
      <p:pic>
        <p:nvPicPr>
          <p:cNvPr id="5" name="Resim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598" y="3527077"/>
            <a:ext cx="4572000" cy="2809875"/>
          </a:xfrm>
          <a:prstGeom prst="rect">
            <a:avLst/>
          </a:prstGeom>
        </p:spPr>
      </p:pic>
      <p:pic>
        <p:nvPicPr>
          <p:cNvPr id="6" name="Resim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3930" y="4250977"/>
            <a:ext cx="4105275" cy="208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975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Sözde kod</a:t>
            </a:r>
            <a:endParaRPr lang="tr-TR" dirty="0"/>
          </a:p>
        </p:txBody>
      </p:sp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762565" y="1027906"/>
            <a:ext cx="6966104" cy="5272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835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Unvan 1"/>
          <p:cNvSpPr>
            <a:spLocks noGrp="1"/>
          </p:cNvSpPr>
          <p:nvPr>
            <p:ph type="title"/>
          </p:nvPr>
        </p:nvSpPr>
        <p:spPr>
          <a:xfrm>
            <a:off x="2915010" y="2432650"/>
            <a:ext cx="5067300" cy="1027134"/>
          </a:xfrm>
        </p:spPr>
        <p:txBody>
          <a:bodyPr/>
          <a:lstStyle/>
          <a:p>
            <a:r>
              <a:rPr lang="tr-TR" dirty="0" err="1" smtClean="0"/>
              <a:t>Gaussian</a:t>
            </a:r>
            <a:r>
              <a:rPr lang="tr-TR" dirty="0" smtClean="0"/>
              <a:t> Distribution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548053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7124700" y="1"/>
            <a:ext cx="5067300" cy="1027134"/>
          </a:xfrm>
        </p:spPr>
        <p:txBody>
          <a:bodyPr/>
          <a:lstStyle/>
          <a:p>
            <a:r>
              <a:rPr lang="tr-TR" dirty="0" err="1" smtClean="0"/>
              <a:t>Gaussian</a:t>
            </a:r>
            <a:r>
              <a:rPr lang="tr-TR" dirty="0" smtClean="0"/>
              <a:t> Distribution</a:t>
            </a:r>
            <a:endParaRPr lang="tr-TR" dirty="0"/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902" y="1402601"/>
            <a:ext cx="7124700" cy="4371975"/>
          </a:xfrm>
          <a:prstGeom prst="rect">
            <a:avLst/>
          </a:prstGeom>
        </p:spPr>
      </p:pic>
      <p:pic>
        <p:nvPicPr>
          <p:cNvPr id="5" name="Resim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6312" y="3588589"/>
            <a:ext cx="4585688" cy="181174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Dikdörtgen 10"/>
              <p:cNvSpPr/>
              <p:nvPr/>
            </p:nvSpPr>
            <p:spPr>
              <a:xfrm>
                <a:off x="8353983" y="6010419"/>
                <a:ext cx="3360689" cy="48750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 xmlns:m="http://schemas.openxmlformats.org/officeDocument/2006/math">
                    <m:r>
                      <a:rPr lang="tr-TR" sz="2400" i="1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tr-TR" sz="2400" dirty="0" smtClean="0"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 </a:t>
                </a:r>
                <a:r>
                  <a:rPr lang="tr-TR" sz="2400" dirty="0" err="1" smtClean="0"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mean</a:t>
                </a:r>
                <a:r>
                  <a:rPr lang="tr-TR" sz="2400" dirty="0" smtClean="0"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tr-TR" sz="24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tr-TR" sz="2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𝜎</m:t>
                        </m:r>
                      </m:e>
                      <m:sup>
                        <m:r>
                          <a:rPr lang="tr-TR" sz="2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tr-TR" sz="2400" dirty="0" smtClean="0"/>
                  <a:t>variance</a:t>
                </a:r>
                <a:r>
                  <a:rPr lang="en-US" sz="2400" dirty="0" smtClean="0"/>
                  <a:t>.</a:t>
                </a:r>
                <a:endParaRPr lang="tr-TR" sz="2400" dirty="0"/>
              </a:p>
            </p:txBody>
          </p:sp>
        </mc:Choice>
        <mc:Fallback xmlns="">
          <p:sp>
            <p:nvSpPr>
              <p:cNvPr id="11" name="Dikdörtgen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3983" y="6010419"/>
                <a:ext cx="3360689" cy="487506"/>
              </a:xfrm>
              <a:prstGeom prst="rect">
                <a:avLst/>
              </a:prstGeom>
              <a:blipFill rotWithShape="0">
                <a:blip r:embed="rId5"/>
                <a:stretch>
                  <a:fillRect l="-362" t="-8750" b="-23750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12780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5791" y="293387"/>
            <a:ext cx="4143375" cy="2924175"/>
          </a:xfrm>
          <a:prstGeom prst="rect">
            <a:avLst/>
          </a:prstGeom>
        </p:spPr>
      </p:pic>
      <p:pic>
        <p:nvPicPr>
          <p:cNvPr id="5" name="Resim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8091" y="3874532"/>
            <a:ext cx="7839283" cy="1368993"/>
          </a:xfrm>
          <a:prstGeom prst="rect">
            <a:avLst/>
          </a:prstGeom>
        </p:spPr>
      </p:pic>
      <p:sp>
        <p:nvSpPr>
          <p:cNvPr id="6" name="Dikdörtgen 5"/>
          <p:cNvSpPr/>
          <p:nvPr/>
        </p:nvSpPr>
        <p:spPr>
          <a:xfrm>
            <a:off x="2237433" y="5539749"/>
            <a:ext cx="79790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400" dirty="0" smtClean="0"/>
              <a:t>X giriş vektörü,</a:t>
            </a:r>
            <a:r>
              <a:rPr lang="en-US" sz="2400" dirty="0" smtClean="0"/>
              <a:t> </a:t>
            </a:r>
            <a:r>
              <a:rPr lang="en-US" sz="2400" dirty="0"/>
              <a:t>μ </a:t>
            </a:r>
            <a:r>
              <a:rPr lang="tr-TR" sz="2400" dirty="0" smtClean="0"/>
              <a:t>2D </a:t>
            </a:r>
            <a:r>
              <a:rPr lang="tr-TR" sz="2400" dirty="0" err="1" smtClean="0"/>
              <a:t>mean</a:t>
            </a:r>
            <a:r>
              <a:rPr lang="tr-TR" sz="2400" dirty="0" smtClean="0"/>
              <a:t> vektör</a:t>
            </a:r>
            <a:r>
              <a:rPr lang="en-US" sz="2400" dirty="0" smtClean="0"/>
              <a:t>, </a:t>
            </a:r>
            <a:r>
              <a:rPr lang="tr-TR" sz="2400" dirty="0" smtClean="0"/>
              <a:t>ve </a:t>
            </a:r>
            <a:r>
              <a:rPr lang="en-US" sz="2400" dirty="0" smtClean="0"/>
              <a:t>Σ  </a:t>
            </a:r>
            <a:r>
              <a:rPr lang="en-US" sz="2400" dirty="0"/>
              <a:t>2×2 covariance matrix.</a:t>
            </a:r>
            <a:endParaRPr lang="tr-TR" sz="2400" dirty="0"/>
          </a:p>
        </p:txBody>
      </p:sp>
    </p:spTree>
    <p:extLst>
      <p:ext uri="{BB962C8B-B14F-4D97-AF65-F5344CB8AC3E}">
        <p14:creationId xmlns:p14="http://schemas.microsoft.com/office/powerpoint/2010/main" val="668559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84184" y="90159"/>
            <a:ext cx="2819400" cy="1325563"/>
          </a:xfrm>
        </p:spPr>
        <p:txBody>
          <a:bodyPr/>
          <a:lstStyle/>
          <a:p>
            <a:r>
              <a:rPr lang="tr-TR" dirty="0" smtClean="0"/>
              <a:t>Özellik 1: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501869" y="1415722"/>
            <a:ext cx="10515600" cy="780941"/>
          </a:xfrm>
        </p:spPr>
        <p:txBody>
          <a:bodyPr/>
          <a:lstStyle/>
          <a:p>
            <a:r>
              <a:rPr lang="tr-TR" dirty="0" smtClean="0"/>
              <a:t>Bir sınıftaki veriler birbirlerine oldukça benzer olmalıdır.</a:t>
            </a:r>
            <a:endParaRPr lang="tr-TR" dirty="0"/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3584" y="1922791"/>
            <a:ext cx="2514600" cy="1228725"/>
          </a:xfrm>
          <a:prstGeom prst="rect">
            <a:avLst/>
          </a:prstGeom>
        </p:spPr>
      </p:pic>
      <p:sp>
        <p:nvSpPr>
          <p:cNvPr id="5" name="Unvan 1"/>
          <p:cNvSpPr txBox="1">
            <a:spLocks/>
          </p:cNvSpPr>
          <p:nvPr/>
        </p:nvSpPr>
        <p:spPr>
          <a:xfrm>
            <a:off x="884184" y="3318095"/>
            <a:ext cx="28194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dirty="0" smtClean="0"/>
              <a:t>Özellik 2:</a:t>
            </a:r>
            <a:endParaRPr lang="tr-TR" dirty="0"/>
          </a:p>
        </p:txBody>
      </p:sp>
      <p:sp>
        <p:nvSpPr>
          <p:cNvPr id="6" name="İçerik Yer Tutucusu 2"/>
          <p:cNvSpPr txBox="1">
            <a:spLocks/>
          </p:cNvSpPr>
          <p:nvPr/>
        </p:nvSpPr>
        <p:spPr>
          <a:xfrm>
            <a:off x="501869" y="4713398"/>
            <a:ext cx="10515600" cy="78094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dirty="0" smtClean="0"/>
              <a:t>Farklı sınıflardaki veriler birbirlerinden oldukça uzak/benzemez olmalıdır.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619771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726057" y="166717"/>
            <a:ext cx="11236890" cy="1213509"/>
          </a:xfrm>
        </p:spPr>
        <p:txBody>
          <a:bodyPr/>
          <a:lstStyle/>
          <a:p>
            <a:r>
              <a:rPr lang="en-US" dirty="0"/>
              <a:t>Soft clustering with Gaussian mixed models (EM).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0" y="1778696"/>
            <a:ext cx="7114783" cy="5079304"/>
          </a:xfrm>
        </p:spPr>
        <p:txBody>
          <a:bodyPr>
            <a:normAutofit/>
          </a:bodyPr>
          <a:lstStyle/>
          <a:p>
            <a:r>
              <a:rPr lang="tr-TR" dirty="0" smtClean="0"/>
              <a:t>Verinin hangi sınıfa ait olduğunu bilmek, veya hangi sınıflara hangi olasılıkla ait olduğunu bilmek daha iyi karar vermeye yarayacaktır. </a:t>
            </a:r>
          </a:p>
          <a:p>
            <a:r>
              <a:rPr lang="tr-TR" dirty="0" smtClean="0"/>
              <a:t>Bu durum yumuşak sınıflama (</a:t>
            </a:r>
            <a:r>
              <a:rPr lang="tr-TR" dirty="0" err="1" smtClean="0"/>
              <a:t>soft</a:t>
            </a:r>
            <a:r>
              <a:rPr lang="tr-TR" dirty="0" smtClean="0"/>
              <a:t> </a:t>
            </a:r>
            <a:r>
              <a:rPr lang="tr-TR" dirty="0" err="1" smtClean="0"/>
              <a:t>clustering</a:t>
            </a:r>
            <a:r>
              <a:rPr lang="tr-TR" dirty="0" smtClean="0"/>
              <a:t> ) ile elde edilebilir.</a:t>
            </a:r>
          </a:p>
          <a:p>
            <a:r>
              <a:rPr lang="tr-TR" dirty="0" smtClean="0"/>
              <a:t>Bu işleme </a:t>
            </a:r>
            <a:r>
              <a:rPr lang="tr-TR" dirty="0" err="1" smtClean="0"/>
              <a:t>fuzzy</a:t>
            </a:r>
            <a:r>
              <a:rPr lang="tr-TR" dirty="0" smtClean="0"/>
              <a:t> </a:t>
            </a:r>
            <a:r>
              <a:rPr lang="tr-TR" dirty="0" err="1" smtClean="0"/>
              <a:t>clustering</a:t>
            </a:r>
            <a:r>
              <a:rPr lang="tr-TR" dirty="0" smtClean="0"/>
              <a:t> de denir.</a:t>
            </a:r>
          </a:p>
          <a:p>
            <a:r>
              <a:rPr lang="tr-TR" dirty="0" smtClean="0"/>
              <a:t>Veri birden fazla sınıfa ait olabilir.</a:t>
            </a:r>
          </a:p>
          <a:p>
            <a:r>
              <a:rPr lang="tr-TR" dirty="0" err="1" smtClean="0"/>
              <a:t>Sotf</a:t>
            </a:r>
            <a:r>
              <a:rPr lang="tr-TR" dirty="0" smtClean="0"/>
              <a:t> </a:t>
            </a:r>
            <a:r>
              <a:rPr lang="tr-TR" dirty="0" err="1" smtClean="0"/>
              <a:t>clustering</a:t>
            </a:r>
            <a:r>
              <a:rPr lang="tr-TR" dirty="0" smtClean="0"/>
              <a:t> metot: </a:t>
            </a:r>
          </a:p>
          <a:p>
            <a:pPr marL="0" indent="0">
              <a:buNone/>
            </a:pPr>
            <a:r>
              <a:rPr lang="en-US" b="1" dirty="0" smtClean="0"/>
              <a:t>expectation </a:t>
            </a:r>
            <a:r>
              <a:rPr lang="en-US" b="1" dirty="0"/>
              <a:t>maximization</a:t>
            </a:r>
            <a:r>
              <a:rPr lang="en-US" dirty="0"/>
              <a:t> (EM) of a </a:t>
            </a:r>
            <a:r>
              <a:rPr lang="en-US" b="1" dirty="0"/>
              <a:t>Gaussian mixture model</a:t>
            </a:r>
            <a:endParaRPr lang="tr-TR" dirty="0"/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9450" y="2122008"/>
            <a:ext cx="5162550" cy="3381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301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591086" y="291624"/>
            <a:ext cx="10787155" cy="987686"/>
          </a:xfrm>
        </p:spPr>
        <p:txBody>
          <a:bodyPr>
            <a:normAutofit/>
          </a:bodyPr>
          <a:lstStyle/>
          <a:p>
            <a:r>
              <a:rPr lang="en-US" sz="3200" b="1" dirty="0"/>
              <a:t>expectation maximization</a:t>
            </a:r>
            <a:r>
              <a:rPr lang="en-US" sz="3200" dirty="0"/>
              <a:t> (EM) of a </a:t>
            </a:r>
            <a:r>
              <a:rPr lang="en-US" sz="3200" b="1" dirty="0"/>
              <a:t>Gaussian mixture model</a:t>
            </a:r>
            <a:r>
              <a:rPr lang="en-US" sz="3200" dirty="0"/>
              <a:t>.</a:t>
            </a:r>
            <a:endParaRPr lang="tr-TR" sz="3200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125260" y="1825624"/>
            <a:ext cx="12066740" cy="4904785"/>
          </a:xfrm>
        </p:spPr>
        <p:txBody>
          <a:bodyPr>
            <a:normAutofit lnSpcReduction="10000"/>
          </a:bodyPr>
          <a:lstStyle/>
          <a:p>
            <a:r>
              <a:rPr lang="tr-TR" dirty="0" smtClean="0"/>
              <a:t>Kaç sınıf olacağını belirle, seç,</a:t>
            </a:r>
          </a:p>
          <a:p>
            <a:endParaRPr lang="tr-TR" dirty="0" smtClean="0"/>
          </a:p>
          <a:p>
            <a:r>
              <a:rPr lang="tr-TR" dirty="0" err="1" smtClean="0"/>
              <a:t>Gaussian</a:t>
            </a:r>
            <a:r>
              <a:rPr lang="tr-TR" dirty="0" smtClean="0"/>
              <a:t> model ile sınıfları tanımla,</a:t>
            </a:r>
          </a:p>
          <a:p>
            <a:endParaRPr lang="tr-TR" dirty="0" smtClean="0"/>
          </a:p>
          <a:p>
            <a:r>
              <a:rPr lang="tr-TR" dirty="0" smtClean="0"/>
              <a:t>Her bir veri için, verinin hangi olasılıkla hangi sınıfa ait olacağını hesapla</a:t>
            </a:r>
          </a:p>
          <a:p>
            <a:pPr marL="0" indent="0">
              <a:buNone/>
            </a:pPr>
            <a:r>
              <a:rPr lang="tr-TR" dirty="0" smtClean="0"/>
              <a:t> (veri x=25 %30 olasılıkla sınıf A, %5 ile sınıf C gibi),</a:t>
            </a:r>
          </a:p>
          <a:p>
            <a:pPr marL="0" indent="0">
              <a:buNone/>
            </a:pPr>
            <a:endParaRPr lang="tr-TR" dirty="0" smtClean="0"/>
          </a:p>
          <a:p>
            <a:r>
              <a:rPr lang="tr-TR" dirty="0" smtClean="0"/>
              <a:t>Hesaplanan olasılıklar ile </a:t>
            </a:r>
            <a:r>
              <a:rPr lang="tr-TR" dirty="0" err="1" smtClean="0"/>
              <a:t>Gaussian</a:t>
            </a:r>
            <a:r>
              <a:rPr lang="tr-TR" dirty="0" smtClean="0"/>
              <a:t> modelini yeniden hesapla,</a:t>
            </a:r>
          </a:p>
          <a:p>
            <a:endParaRPr lang="tr-TR" dirty="0" smtClean="0"/>
          </a:p>
          <a:p>
            <a:r>
              <a:rPr lang="tr-TR" dirty="0" smtClean="0"/>
              <a:t>Her veri bir sınıf a, neredeyse-oldukça, ait oluncaya kadar tekrarla</a:t>
            </a:r>
          </a:p>
          <a:p>
            <a:endParaRPr lang="en-US" dirty="0"/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875655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10196186" y="39448"/>
            <a:ext cx="1934749" cy="811996"/>
          </a:xfrm>
        </p:spPr>
        <p:txBody>
          <a:bodyPr>
            <a:normAutofit/>
          </a:bodyPr>
          <a:lstStyle/>
          <a:p>
            <a:r>
              <a:rPr lang="tr-TR" dirty="0" smtClean="0"/>
              <a:t>Örnek: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0" y="1922534"/>
            <a:ext cx="12192000" cy="1108765"/>
          </a:xfrm>
        </p:spPr>
        <p:txBody>
          <a:bodyPr>
            <a:normAutofit fontScale="92500" lnSpcReduction="10000"/>
          </a:bodyPr>
          <a:lstStyle/>
          <a:p>
            <a:r>
              <a:rPr lang="tr-TR" dirty="0" smtClean="0"/>
              <a:t>X özelliğine sahip iki sınıf veri olsun. Bu veri seti için </a:t>
            </a:r>
            <a:r>
              <a:rPr lang="tr-TR" dirty="0" err="1" smtClean="0"/>
              <a:t>Gaussian</a:t>
            </a:r>
            <a:r>
              <a:rPr lang="tr-TR" dirty="0" smtClean="0"/>
              <a:t> model oluşturabiliriz. (Maalesef her zaman verinin sınıfı belli olmaz, yukardaki gibi, ve aşağıdaki gibi kolayca sınıflama yapamayız.)</a:t>
            </a:r>
            <a:endParaRPr lang="tr-TR" dirty="0"/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86863"/>
            <a:ext cx="12192000" cy="1055241"/>
          </a:xfrm>
          <a:prstGeom prst="rect">
            <a:avLst/>
          </a:prstGeom>
        </p:spPr>
      </p:pic>
      <p:pic>
        <p:nvPicPr>
          <p:cNvPr id="5" name="Resim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459" y="2863298"/>
            <a:ext cx="11039605" cy="3994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742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2630"/>
            <a:ext cx="12192000" cy="1177743"/>
          </a:xfrm>
          <a:prstGeom prst="rect">
            <a:avLst/>
          </a:prstGeom>
        </p:spPr>
      </p:pic>
      <p:sp>
        <p:nvSpPr>
          <p:cNvPr id="5" name="İçerik Yer Tutucusu 2"/>
          <p:cNvSpPr>
            <a:spLocks noGrp="1"/>
          </p:cNvSpPr>
          <p:nvPr>
            <p:ph idx="1"/>
          </p:nvPr>
        </p:nvSpPr>
        <p:spPr>
          <a:xfrm>
            <a:off x="87682" y="1972638"/>
            <a:ext cx="12104318" cy="891871"/>
          </a:xfrm>
        </p:spPr>
        <p:txBody>
          <a:bodyPr>
            <a:normAutofit fontScale="92500"/>
          </a:bodyPr>
          <a:lstStyle/>
          <a:p>
            <a:r>
              <a:rPr lang="tr-TR" dirty="0" smtClean="0"/>
              <a:t>Hangi veri hangi sınıfa ait bilinmediğinden </a:t>
            </a:r>
            <a:r>
              <a:rPr lang="tr-TR" dirty="0" err="1" smtClean="0"/>
              <a:t>Gaussian</a:t>
            </a:r>
            <a:r>
              <a:rPr lang="tr-TR" dirty="0" smtClean="0"/>
              <a:t> model kolayca elde dilemez; </a:t>
            </a:r>
            <a:r>
              <a:rPr lang="tr-TR" dirty="0" err="1" smtClean="0"/>
              <a:t>Gaussian</a:t>
            </a:r>
            <a:r>
              <a:rPr lang="tr-TR" dirty="0" smtClean="0"/>
              <a:t> modeli, k-</a:t>
            </a:r>
            <a:r>
              <a:rPr lang="tr-TR" dirty="0" err="1" smtClean="0"/>
              <a:t>means</a:t>
            </a:r>
            <a:r>
              <a:rPr lang="tr-TR" dirty="0" smtClean="0"/>
              <a:t> deki gibi </a:t>
            </a:r>
            <a:r>
              <a:rPr lang="tr-TR" dirty="0" err="1" smtClean="0"/>
              <a:t>random</a:t>
            </a:r>
            <a:r>
              <a:rPr lang="tr-TR" dirty="0" smtClean="0"/>
              <a:t> seçip, aşağıdaki gibi, </a:t>
            </a:r>
            <a:r>
              <a:rPr lang="tr-TR" dirty="0" err="1" smtClean="0"/>
              <a:t>iterasyonlar</a:t>
            </a:r>
            <a:r>
              <a:rPr lang="tr-TR" dirty="0" smtClean="0"/>
              <a:t> yapılır.</a:t>
            </a:r>
            <a:endParaRPr lang="tr-TR" dirty="0"/>
          </a:p>
        </p:txBody>
      </p:sp>
      <p:pic>
        <p:nvPicPr>
          <p:cNvPr id="6" name="Resim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124853"/>
            <a:ext cx="11353800" cy="371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055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0" y="534838"/>
            <a:ext cx="12192000" cy="6323162"/>
          </a:xfrm>
        </p:spPr>
        <p:txBody>
          <a:bodyPr/>
          <a:lstStyle/>
          <a:p>
            <a:endParaRPr lang="tr-TR" dirty="0" smtClean="0"/>
          </a:p>
          <a:p>
            <a:r>
              <a:rPr lang="tr-TR" dirty="0" smtClean="0"/>
              <a:t>Başlangıç </a:t>
            </a:r>
            <a:r>
              <a:rPr lang="tr-TR" dirty="0" err="1" smtClean="0"/>
              <a:t>Gaussian</a:t>
            </a:r>
            <a:r>
              <a:rPr lang="tr-TR" dirty="0" smtClean="0"/>
              <a:t> modeli belirlendikten sonra verilerin hangi modele ait olduğunun olasılıkları hesaplanabilir. </a:t>
            </a:r>
          </a:p>
          <a:p>
            <a:endParaRPr lang="tr-TR" dirty="0" smtClean="0"/>
          </a:p>
          <a:p>
            <a:r>
              <a:rPr lang="tr-TR" dirty="0" smtClean="0"/>
              <a:t>Bundan sonra </a:t>
            </a:r>
            <a:r>
              <a:rPr lang="tr-TR" dirty="0" err="1" smtClean="0"/>
              <a:t>Gaussian</a:t>
            </a:r>
            <a:r>
              <a:rPr lang="tr-TR" dirty="0" smtClean="0"/>
              <a:t> modeller yeniden hesaplanır; hesaplamada </a:t>
            </a:r>
            <a:r>
              <a:rPr lang="tr-TR" dirty="0" err="1" smtClean="0"/>
              <a:t>varyans</a:t>
            </a:r>
            <a:r>
              <a:rPr lang="tr-TR" dirty="0" smtClean="0"/>
              <a:t> ve ortalamalar (</a:t>
            </a:r>
            <a:r>
              <a:rPr lang="tr-TR" dirty="0" err="1" smtClean="0"/>
              <a:t>mean</a:t>
            </a:r>
            <a:r>
              <a:rPr lang="tr-TR" dirty="0" smtClean="0"/>
              <a:t>) kullanılır.</a:t>
            </a:r>
          </a:p>
          <a:p>
            <a:endParaRPr lang="tr-TR" dirty="0" smtClean="0"/>
          </a:p>
          <a:p>
            <a:r>
              <a:rPr lang="tr-TR" dirty="0" smtClean="0"/>
              <a:t>Her bir verinin aitlik olasılığı hesaplanır; </a:t>
            </a:r>
            <a:r>
              <a:rPr lang="tr-TR" dirty="0" err="1" smtClean="0"/>
              <a:t>mean</a:t>
            </a:r>
            <a:r>
              <a:rPr lang="tr-TR" dirty="0" smtClean="0"/>
              <a:t> ve </a:t>
            </a:r>
            <a:r>
              <a:rPr lang="tr-TR" dirty="0" err="1" smtClean="0"/>
              <a:t>variance</a:t>
            </a:r>
            <a:r>
              <a:rPr lang="tr-TR" dirty="0" smtClean="0"/>
              <a:t> değerlerinin ağırlıklı olarak kullanımı ile hesaplanır.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888544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0" y="1"/>
            <a:ext cx="12075090" cy="1846052"/>
          </a:xfrm>
        </p:spPr>
        <p:txBody>
          <a:bodyPr/>
          <a:lstStyle/>
          <a:p>
            <a:endParaRPr lang="tr-TR" dirty="0" smtClean="0"/>
          </a:p>
          <a:p>
            <a:r>
              <a:rPr lang="tr-TR" dirty="0" smtClean="0"/>
              <a:t>Kırmızı bölgedeki veriler (onların </a:t>
            </a:r>
            <a:r>
              <a:rPr lang="tr-TR" dirty="0" err="1" smtClean="0"/>
              <a:t>varyansı</a:t>
            </a:r>
            <a:r>
              <a:rPr lang="tr-TR" dirty="0" smtClean="0"/>
              <a:t> ve ortalaması) </a:t>
            </a:r>
            <a:r>
              <a:rPr lang="tr-TR" dirty="0" err="1" smtClean="0"/>
              <a:t>Gaussian</a:t>
            </a:r>
            <a:r>
              <a:rPr lang="tr-TR" dirty="0" smtClean="0"/>
              <a:t> modelleri sola çeker, en çok da ağırlık katsayısı yüksek olan soldaki modeli (kendine yakın),</a:t>
            </a:r>
            <a:endParaRPr lang="en-US" dirty="0"/>
          </a:p>
          <a:p>
            <a:endParaRPr lang="tr-TR" dirty="0"/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820" y="2412023"/>
            <a:ext cx="11601450" cy="398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886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0" y="362309"/>
            <a:ext cx="12192000" cy="1639019"/>
          </a:xfrm>
        </p:spPr>
        <p:txBody>
          <a:bodyPr/>
          <a:lstStyle/>
          <a:p>
            <a:endParaRPr lang="tr-TR" dirty="0" smtClean="0"/>
          </a:p>
          <a:p>
            <a:r>
              <a:rPr lang="tr-TR" dirty="0" smtClean="0"/>
              <a:t>Bu hesaplama ve model yenilemeler optimal bir çözüme gider, optimal çözüme ulaşılıncaya kadar devam eder;</a:t>
            </a:r>
          </a:p>
          <a:p>
            <a:endParaRPr lang="tr-TR" dirty="0"/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543" y="1913646"/>
            <a:ext cx="11001375" cy="441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484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9619988" y="1"/>
            <a:ext cx="2572011" cy="939452"/>
          </a:xfrm>
        </p:spPr>
        <p:txBody>
          <a:bodyPr>
            <a:normAutofit fontScale="90000"/>
          </a:bodyPr>
          <a:lstStyle/>
          <a:p>
            <a:r>
              <a:rPr lang="tr-TR" dirty="0" smtClean="0"/>
              <a:t>Algoritma:</a:t>
            </a:r>
            <a:br>
              <a:rPr lang="tr-TR" dirty="0" smtClean="0"/>
            </a:br>
            <a:r>
              <a:rPr lang="tr-TR" dirty="0" smtClean="0"/>
              <a:t>     E-step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0" y="0"/>
            <a:ext cx="9983244" cy="6858000"/>
          </a:xfrm>
        </p:spPr>
        <p:txBody>
          <a:bodyPr>
            <a:normAutofit lnSpcReduction="10000"/>
          </a:bodyPr>
          <a:lstStyle/>
          <a:p>
            <a:r>
              <a:rPr lang="tr-TR" dirty="0" smtClean="0"/>
              <a:t>Kaç sınıf olacağını seç, c</a:t>
            </a:r>
          </a:p>
          <a:p>
            <a:r>
              <a:rPr lang="tr-TR" dirty="0"/>
              <a:t>P</a:t>
            </a:r>
            <a:r>
              <a:rPr lang="tr-TR" dirty="0" smtClean="0"/>
              <a:t>arametrelere ilk değerlerini ata;</a:t>
            </a:r>
            <a:r>
              <a:rPr lang="tr-TR" dirty="0"/>
              <a:t> her  bir sınıf için, </a:t>
            </a:r>
            <a:r>
              <a:rPr lang="en-US" dirty="0"/>
              <a:t>c</a:t>
            </a:r>
            <a:endParaRPr lang="tr-TR" dirty="0"/>
          </a:p>
          <a:p>
            <a:endParaRPr lang="tr-TR" dirty="0" smtClean="0"/>
          </a:p>
          <a:p>
            <a:pPr marL="0" indent="0">
              <a:buNone/>
            </a:pPr>
            <a:r>
              <a:rPr lang="tr-TR" dirty="0" err="1" smtClean="0"/>
              <a:t>mean</a:t>
            </a:r>
            <a:r>
              <a:rPr lang="tr-TR" dirty="0" smtClean="0"/>
              <a:t> </a:t>
            </a:r>
            <a:r>
              <a:rPr lang="en-US" dirty="0" err="1" smtClean="0"/>
              <a:t>μc</a:t>
            </a:r>
            <a:r>
              <a:rPr lang="tr-TR" dirty="0" smtClean="0"/>
              <a:t>,</a:t>
            </a:r>
            <a:r>
              <a:rPr lang="en-US" dirty="0"/>
              <a:t> </a:t>
            </a:r>
            <a:endParaRPr lang="tr-TR" dirty="0" smtClean="0"/>
          </a:p>
          <a:p>
            <a:pPr marL="0" indent="0">
              <a:buNone/>
            </a:pPr>
            <a:r>
              <a:rPr lang="en-US" dirty="0" smtClean="0"/>
              <a:t>covariance </a:t>
            </a:r>
            <a:r>
              <a:rPr lang="en-US" dirty="0" err="1"/>
              <a:t>Σc</a:t>
            </a:r>
            <a:r>
              <a:rPr lang="en-US" dirty="0"/>
              <a:t>, </a:t>
            </a:r>
            <a:endParaRPr lang="tr-TR" dirty="0" smtClean="0"/>
          </a:p>
          <a:p>
            <a:pPr marL="0" indent="0">
              <a:buNone/>
            </a:pPr>
            <a:r>
              <a:rPr lang="en-US" dirty="0" smtClean="0"/>
              <a:t>fraction πc</a:t>
            </a:r>
            <a:r>
              <a:rPr lang="tr-TR" dirty="0" smtClean="0"/>
              <a:t>,</a:t>
            </a:r>
            <a:r>
              <a:rPr lang="en-US" dirty="0" smtClean="0"/>
              <a:t> </a:t>
            </a:r>
            <a:endParaRPr lang="tr-TR" dirty="0" smtClean="0"/>
          </a:p>
          <a:p>
            <a:pPr marL="0" indent="0">
              <a:buNone/>
            </a:pPr>
            <a:endParaRPr lang="tr-TR" dirty="0" smtClean="0"/>
          </a:p>
          <a:p>
            <a:r>
              <a:rPr lang="tr-TR" dirty="0" smtClean="0"/>
              <a:t>Her bir x</a:t>
            </a:r>
            <a:r>
              <a:rPr lang="tr-TR" sz="2400" dirty="0" smtClean="0"/>
              <a:t>i</a:t>
            </a:r>
            <a:r>
              <a:rPr lang="tr-TR" dirty="0" smtClean="0"/>
              <a:t> için c sınıfına ait olma olasılığını hesapla:</a:t>
            </a:r>
          </a:p>
          <a:p>
            <a:pPr marL="0" indent="0">
              <a:buNone/>
            </a:pPr>
            <a:endParaRPr lang="tr-TR" dirty="0"/>
          </a:p>
          <a:p>
            <a:pPr marL="0" indent="0">
              <a:buNone/>
            </a:pPr>
            <a:endParaRPr lang="tr-TR" dirty="0" smtClean="0"/>
          </a:p>
          <a:p>
            <a:pPr marL="0" indent="0">
              <a:buNone/>
            </a:pPr>
            <a:endParaRPr lang="tr-TR" dirty="0" smtClean="0"/>
          </a:p>
          <a:p>
            <a:endParaRPr lang="tr-TR" dirty="0" smtClean="0"/>
          </a:p>
          <a:p>
            <a:r>
              <a:rPr lang="tr-TR" dirty="0" err="1" smtClean="0"/>
              <a:t>r</a:t>
            </a:r>
            <a:r>
              <a:rPr lang="tr-TR" sz="2400" dirty="0" err="1" smtClean="0"/>
              <a:t>ic</a:t>
            </a:r>
            <a:r>
              <a:rPr lang="tr-TR" dirty="0" smtClean="0"/>
              <a:t> </a:t>
            </a:r>
            <a:r>
              <a:rPr lang="tr-TR" dirty="0"/>
              <a:t>ölçümü </a:t>
            </a:r>
            <a:r>
              <a:rPr lang="tr-TR" dirty="0" smtClean="0"/>
              <a:t>= </a:t>
            </a:r>
            <a:r>
              <a:rPr lang="tr-TR" dirty="0"/>
              <a:t>X verisinin c sınıfına ait olma olasılığı / x verisinin tüm sınıflara ait olma olasılığı</a:t>
            </a:r>
          </a:p>
          <a:p>
            <a:pPr marL="0" indent="0">
              <a:buNone/>
            </a:pPr>
            <a:endParaRPr lang="tr-TR" dirty="0"/>
          </a:p>
          <a:p>
            <a:endParaRPr lang="en-US" dirty="0" smtClean="0"/>
          </a:p>
          <a:p>
            <a:endParaRPr lang="tr-TR" dirty="0"/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961" y="3810057"/>
            <a:ext cx="4981782" cy="1370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501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232913" y="957532"/>
            <a:ext cx="11120887" cy="5219431"/>
          </a:xfrm>
        </p:spPr>
        <p:txBody>
          <a:bodyPr/>
          <a:lstStyle/>
          <a:p>
            <a:endParaRPr lang="tr-TR" dirty="0" smtClean="0"/>
          </a:p>
          <a:p>
            <a:endParaRPr lang="tr-TR" dirty="0"/>
          </a:p>
          <a:p>
            <a:pPr marL="0" indent="0">
              <a:buNone/>
            </a:pPr>
            <a:r>
              <a:rPr lang="tr-TR" dirty="0"/>
              <a:t>Burada                     çok değişkenli </a:t>
            </a:r>
            <a:r>
              <a:rPr lang="tr-TR" dirty="0" err="1"/>
              <a:t>Gaussian</a:t>
            </a:r>
            <a:r>
              <a:rPr lang="tr-TR" dirty="0"/>
              <a:t> tanımlar;</a:t>
            </a:r>
          </a:p>
          <a:p>
            <a:endParaRPr lang="tr-TR" dirty="0"/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202" y="1912948"/>
            <a:ext cx="1525700" cy="641650"/>
          </a:xfrm>
          <a:prstGeom prst="rect">
            <a:avLst/>
          </a:prstGeom>
        </p:spPr>
      </p:pic>
      <p:pic>
        <p:nvPicPr>
          <p:cNvPr id="5" name="Resim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38" y="3037679"/>
            <a:ext cx="10513441" cy="1595632"/>
          </a:xfrm>
          <a:prstGeom prst="rect">
            <a:avLst/>
          </a:prstGeom>
        </p:spPr>
      </p:pic>
      <p:sp>
        <p:nvSpPr>
          <p:cNvPr id="6" name="Unvan 1"/>
          <p:cNvSpPr>
            <a:spLocks noGrp="1"/>
          </p:cNvSpPr>
          <p:nvPr>
            <p:ph type="title"/>
          </p:nvPr>
        </p:nvSpPr>
        <p:spPr>
          <a:xfrm>
            <a:off x="9619988" y="1"/>
            <a:ext cx="2572011" cy="939452"/>
          </a:xfrm>
        </p:spPr>
        <p:txBody>
          <a:bodyPr>
            <a:normAutofit fontScale="90000"/>
          </a:bodyPr>
          <a:lstStyle/>
          <a:p>
            <a:r>
              <a:rPr lang="tr-TR" dirty="0" smtClean="0"/>
              <a:t>Algoritma:</a:t>
            </a:r>
            <a:br>
              <a:rPr lang="tr-TR" dirty="0" smtClean="0"/>
            </a:br>
            <a:r>
              <a:rPr lang="tr-TR" dirty="0" smtClean="0"/>
              <a:t>     E-step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886342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0" y="977030"/>
            <a:ext cx="12192000" cy="5880970"/>
          </a:xfrm>
        </p:spPr>
        <p:txBody>
          <a:bodyPr/>
          <a:lstStyle/>
          <a:p>
            <a:r>
              <a:rPr lang="tr-TR" dirty="0" smtClean="0"/>
              <a:t>Her bir sınıf için, toplam ağırlığı hesapla, mc (</a:t>
            </a:r>
            <a:r>
              <a:rPr lang="tr-TR" dirty="0" err="1" smtClean="0"/>
              <a:t>fractions</a:t>
            </a:r>
            <a:r>
              <a:rPr lang="tr-TR" dirty="0" smtClean="0"/>
              <a:t>) sonra değişkenlerin yeni değerlerini bul; </a:t>
            </a:r>
            <a:r>
              <a:rPr lang="en-US" dirty="0" smtClean="0"/>
              <a:t>πc</a:t>
            </a:r>
            <a:r>
              <a:rPr lang="en-US" dirty="0"/>
              <a:t>, </a:t>
            </a:r>
            <a:r>
              <a:rPr lang="en-US" dirty="0" err="1"/>
              <a:t>μc</a:t>
            </a:r>
            <a:r>
              <a:rPr lang="en-US" dirty="0"/>
              <a:t>, </a:t>
            </a:r>
            <a:r>
              <a:rPr lang="tr-TR" dirty="0" smtClean="0"/>
              <a:t>ve </a:t>
            </a:r>
            <a:r>
              <a:rPr lang="en-US" dirty="0" smtClean="0"/>
              <a:t> </a:t>
            </a:r>
            <a:r>
              <a:rPr lang="en-US" dirty="0" err="1" smtClean="0"/>
              <a:t>Σc</a:t>
            </a:r>
            <a:endParaRPr lang="tr-TR" dirty="0" smtClean="0"/>
          </a:p>
          <a:p>
            <a:endParaRPr lang="tr-TR" dirty="0"/>
          </a:p>
        </p:txBody>
      </p:sp>
      <p:sp>
        <p:nvSpPr>
          <p:cNvPr id="4" name="Unvan 1"/>
          <p:cNvSpPr>
            <a:spLocks noGrp="1"/>
          </p:cNvSpPr>
          <p:nvPr>
            <p:ph type="title"/>
          </p:nvPr>
        </p:nvSpPr>
        <p:spPr>
          <a:xfrm>
            <a:off x="7954027" y="0"/>
            <a:ext cx="4237973" cy="1037791"/>
          </a:xfrm>
        </p:spPr>
        <p:txBody>
          <a:bodyPr>
            <a:normAutofit/>
          </a:bodyPr>
          <a:lstStyle/>
          <a:p>
            <a:r>
              <a:rPr lang="tr-TR" dirty="0" err="1" smtClean="0"/>
              <a:t>Algoritma:M-step</a:t>
            </a:r>
            <a:endParaRPr lang="tr-TR" dirty="0"/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2227" y="1741118"/>
            <a:ext cx="6739774" cy="3883068"/>
          </a:xfrm>
          <a:prstGeom prst="rect">
            <a:avLst/>
          </a:prstGeom>
        </p:spPr>
      </p:pic>
      <p:pic>
        <p:nvPicPr>
          <p:cNvPr id="6" name="Resim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1" y="5624186"/>
            <a:ext cx="7065209" cy="1233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505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39414" y="938103"/>
            <a:ext cx="12152586" cy="964269"/>
          </a:xfrm>
        </p:spPr>
        <p:txBody>
          <a:bodyPr/>
          <a:lstStyle/>
          <a:p>
            <a:r>
              <a:rPr lang="tr-TR" dirty="0" smtClean="0"/>
              <a:t>Aşağıdaki sınıflamalardan hangisi daha iyi sonuç verir?</a:t>
            </a:r>
            <a:endParaRPr lang="tr-TR" dirty="0"/>
          </a:p>
        </p:txBody>
      </p:sp>
      <p:sp>
        <p:nvSpPr>
          <p:cNvPr id="4" name="Unvan 1"/>
          <p:cNvSpPr txBox="1">
            <a:spLocks/>
          </p:cNvSpPr>
          <p:nvPr/>
        </p:nvSpPr>
        <p:spPr>
          <a:xfrm>
            <a:off x="211522" y="0"/>
            <a:ext cx="2819400" cy="7567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dirty="0" smtClean="0"/>
              <a:t>Özellik 2:</a:t>
            </a:r>
            <a:endParaRPr lang="tr-TR" dirty="0"/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350" y="2083730"/>
            <a:ext cx="10882565" cy="4190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421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3822940" y="132211"/>
            <a:ext cx="3656162" cy="1325563"/>
          </a:xfrm>
        </p:spPr>
        <p:txBody>
          <a:bodyPr/>
          <a:lstStyle/>
          <a:p>
            <a:r>
              <a:rPr lang="tr-TR" dirty="0" smtClean="0"/>
              <a:t>Sonlandırma: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187890" y="1825625"/>
            <a:ext cx="11165910" cy="1631559"/>
          </a:xfrm>
        </p:spPr>
        <p:txBody>
          <a:bodyPr/>
          <a:lstStyle/>
          <a:p>
            <a:r>
              <a:rPr lang="tr-TR" dirty="0" err="1" smtClean="0"/>
              <a:t>Likelihood</a:t>
            </a:r>
            <a:r>
              <a:rPr lang="tr-TR" dirty="0" smtClean="0"/>
              <a:t> fonksiyonu maksimize oluncaya kadar E ve M-step </a:t>
            </a:r>
            <a:r>
              <a:rPr lang="tr-TR" dirty="0" err="1" smtClean="0"/>
              <a:t>lerini</a:t>
            </a:r>
            <a:r>
              <a:rPr lang="tr-TR" dirty="0" smtClean="0"/>
              <a:t> tekrarla</a:t>
            </a:r>
          </a:p>
          <a:p>
            <a:endParaRPr lang="tr-TR" dirty="0"/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230" y="3708161"/>
            <a:ext cx="9756857" cy="130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475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auss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401275" y="1038816"/>
            <a:ext cx="5070475" cy="4351338"/>
          </a:xfrm>
        </p:spPr>
      </p:pic>
    </p:spTree>
    <p:extLst>
      <p:ext uri="{BB962C8B-B14F-4D97-AF65-F5344CB8AC3E}">
        <p14:creationId xmlns:p14="http://schemas.microsoft.com/office/powerpoint/2010/main" val="1274987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9013687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931653" y="2251496"/>
            <a:ext cx="10291313" cy="1958195"/>
          </a:xfrm>
        </p:spPr>
        <p:txBody>
          <a:bodyPr>
            <a:normAutofit/>
          </a:bodyPr>
          <a:lstStyle/>
          <a:p>
            <a:pPr algn="ctr"/>
            <a:r>
              <a:rPr lang="tr-TR" dirty="0" smtClean="0"/>
              <a:t>Yoğunluk Temelli Sınıflama</a:t>
            </a:r>
            <a:br>
              <a:rPr lang="tr-TR" dirty="0" smtClean="0"/>
            </a:br>
            <a:r>
              <a:rPr lang="tr-TR" dirty="0" smtClean="0"/>
              <a:t>(</a:t>
            </a:r>
            <a:r>
              <a:rPr lang="tr-TR" dirty="0" err="1" smtClean="0"/>
              <a:t>Density</a:t>
            </a:r>
            <a:r>
              <a:rPr lang="tr-TR" dirty="0" smtClean="0"/>
              <a:t> </a:t>
            </a:r>
            <a:r>
              <a:rPr lang="tr-TR" dirty="0" err="1" smtClean="0"/>
              <a:t>Based</a:t>
            </a:r>
            <a:r>
              <a:rPr lang="tr-TR" dirty="0" smtClean="0"/>
              <a:t> Clustering)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872713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10005237" y="-1"/>
            <a:ext cx="2186763" cy="1084521"/>
          </a:xfrm>
        </p:spPr>
        <p:txBody>
          <a:bodyPr/>
          <a:lstStyle/>
          <a:p>
            <a:r>
              <a:rPr lang="tr-TR" dirty="0" smtClean="0"/>
              <a:t>Örnek:</a:t>
            </a:r>
            <a:endParaRPr lang="tr-TR" dirty="0"/>
          </a:p>
        </p:txBody>
      </p:sp>
      <p:pic>
        <p:nvPicPr>
          <p:cNvPr id="4" name="DBSCAN1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111080" y="1421588"/>
            <a:ext cx="6927850" cy="4351338"/>
          </a:xfrm>
        </p:spPr>
      </p:pic>
    </p:spTree>
    <p:extLst>
      <p:ext uri="{BB962C8B-B14F-4D97-AF65-F5344CB8AC3E}">
        <p14:creationId xmlns:p14="http://schemas.microsoft.com/office/powerpoint/2010/main" val="4109224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10575985" y="1"/>
            <a:ext cx="1570726" cy="1086928"/>
          </a:xfrm>
        </p:spPr>
        <p:txBody>
          <a:bodyPr/>
          <a:lstStyle/>
          <a:p>
            <a:r>
              <a:rPr lang="tr-TR" dirty="0" smtClean="0"/>
              <a:t>Data:</a:t>
            </a:r>
            <a:endParaRPr lang="tr-TR" dirty="0"/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3694" y="1"/>
            <a:ext cx="8484978" cy="5570137"/>
          </a:xfrm>
          <a:prstGeom prst="rect">
            <a:avLst/>
          </a:prstGeom>
        </p:spPr>
      </p:pic>
      <p:sp>
        <p:nvSpPr>
          <p:cNvPr id="5" name="İçerik Yer Tutucusu 2"/>
          <p:cNvSpPr>
            <a:spLocks noGrp="1"/>
          </p:cNvSpPr>
          <p:nvPr>
            <p:ph idx="1"/>
          </p:nvPr>
        </p:nvSpPr>
        <p:spPr>
          <a:xfrm>
            <a:off x="77638" y="5788325"/>
            <a:ext cx="12069073" cy="983859"/>
          </a:xfrm>
        </p:spPr>
        <p:txBody>
          <a:bodyPr>
            <a:normAutofit/>
          </a:bodyPr>
          <a:lstStyle/>
          <a:p>
            <a:r>
              <a:rPr lang="tr-TR" dirty="0" smtClean="0"/>
              <a:t>Veriden de görüleceği üzere 6 tane doğal olarak seçilebilen sınıf var; bunları otomatik olarak bir algoritma ile seçebilir miyiz.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602705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6551762" y="0"/>
            <a:ext cx="5640238" cy="828136"/>
          </a:xfrm>
        </p:spPr>
        <p:txBody>
          <a:bodyPr>
            <a:normAutofit/>
          </a:bodyPr>
          <a:lstStyle/>
          <a:p>
            <a:r>
              <a:rPr lang="en-US" sz="4000" dirty="0"/>
              <a:t>K-means </a:t>
            </a:r>
            <a:r>
              <a:rPr lang="tr-TR" sz="4000" dirty="0"/>
              <a:t>&amp;</a:t>
            </a:r>
            <a:r>
              <a:rPr lang="en-US" sz="4000" dirty="0" smtClean="0"/>
              <a:t> DBSCAN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198408" y="911225"/>
            <a:ext cx="11993592" cy="1193620"/>
          </a:xfrm>
        </p:spPr>
        <p:txBody>
          <a:bodyPr/>
          <a:lstStyle/>
          <a:p>
            <a:r>
              <a:rPr lang="tr-TR" dirty="0" smtClean="0"/>
              <a:t>Tahmini sınıf sayısını biliyor isek, klasik K-</a:t>
            </a:r>
            <a:r>
              <a:rPr lang="tr-TR" dirty="0" err="1" smtClean="0"/>
              <a:t>means</a:t>
            </a:r>
            <a:r>
              <a:rPr lang="tr-TR" dirty="0" smtClean="0"/>
              <a:t> algoritması ile DBSCAN algoritmalarının sonuçlarını karşılaştırabiliriz:</a:t>
            </a:r>
            <a:endParaRPr lang="tr-TR" dirty="0"/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35" y="1887116"/>
            <a:ext cx="12026208" cy="4591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966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/>
          <a:p>
            <a:r>
              <a:rPr lang="tr-TR" dirty="0" smtClean="0"/>
              <a:t>Doğru sayıda sınıf sayısı ile başlasa bile K-</a:t>
            </a:r>
            <a:r>
              <a:rPr lang="tr-TR" dirty="0" err="1" smtClean="0"/>
              <a:t>means</a:t>
            </a:r>
            <a:r>
              <a:rPr lang="tr-TR" dirty="0" smtClean="0"/>
              <a:t> algoritması anlamlı sınıflama yapmakta başarısız olmuştur. DBSCAN ise doğru sonuç vermiştir.</a:t>
            </a:r>
            <a:endParaRPr lang="en-US" dirty="0"/>
          </a:p>
          <a:p>
            <a:endParaRPr lang="en-US" dirty="0"/>
          </a:p>
          <a:p>
            <a:pPr marL="0" indent="0" algn="ctr">
              <a:buNone/>
            </a:pPr>
            <a:r>
              <a:rPr lang="tr-TR" b="1" dirty="0" smtClean="0"/>
              <a:t>K-</a:t>
            </a:r>
            <a:r>
              <a:rPr lang="tr-TR" b="1" dirty="0" err="1" smtClean="0"/>
              <a:t>means</a:t>
            </a:r>
            <a:r>
              <a:rPr lang="tr-TR" b="1" dirty="0" smtClean="0"/>
              <a:t> neden başarısız?</a:t>
            </a:r>
          </a:p>
          <a:p>
            <a:r>
              <a:rPr lang="tr-TR" dirty="0" smtClean="0"/>
              <a:t>K-</a:t>
            </a:r>
            <a:r>
              <a:rPr lang="tr-TR" dirty="0" err="1" smtClean="0"/>
              <a:t>means</a:t>
            </a:r>
            <a:r>
              <a:rPr lang="tr-TR" dirty="0" smtClean="0"/>
              <a:t> parametrik bir algoritmadır ve sınıfların şekli, </a:t>
            </a:r>
            <a:r>
              <a:rPr lang="tr-TR" dirty="0" err="1" smtClean="0"/>
              <a:t>Gaussian</a:t>
            </a:r>
            <a:r>
              <a:rPr lang="tr-TR" dirty="0" smtClean="0"/>
              <a:t> küre, sınıf merkezleri ile belirlenir. K-</a:t>
            </a:r>
            <a:r>
              <a:rPr lang="tr-TR" dirty="0" err="1" smtClean="0"/>
              <a:t>means</a:t>
            </a:r>
            <a:r>
              <a:rPr lang="tr-TR" dirty="0" smtClean="0"/>
              <a:t> iyi performans gösterir eğer sınıflar;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b="1" dirty="0">
                <a:solidFill>
                  <a:srgbClr val="FF0000"/>
                </a:solidFill>
              </a:rPr>
              <a:t>   </a:t>
            </a:r>
            <a:r>
              <a:rPr lang="en-US" dirty="0"/>
              <a:t> </a:t>
            </a:r>
            <a:r>
              <a:rPr lang="en-US" b="1" dirty="0" smtClean="0">
                <a:solidFill>
                  <a:srgbClr val="FF0000"/>
                </a:solidFill>
              </a:rPr>
              <a:t>“</a:t>
            </a:r>
            <a:r>
              <a:rPr lang="tr-TR" b="1" dirty="0" smtClean="0">
                <a:solidFill>
                  <a:srgbClr val="FF0000"/>
                </a:solidFill>
              </a:rPr>
              <a:t>dairesel</a:t>
            </a:r>
            <a:r>
              <a:rPr lang="en-US" b="1" dirty="0" smtClean="0">
                <a:solidFill>
                  <a:srgbClr val="FF0000"/>
                </a:solidFill>
              </a:rPr>
              <a:t>” </a:t>
            </a:r>
            <a:r>
              <a:rPr lang="tr-TR" b="1" dirty="0" smtClean="0">
                <a:solidFill>
                  <a:srgbClr val="FF0000"/>
                </a:solidFill>
              </a:rPr>
              <a:t>veya </a:t>
            </a:r>
            <a:r>
              <a:rPr lang="en-US" b="1" dirty="0" smtClean="0">
                <a:solidFill>
                  <a:srgbClr val="FF0000"/>
                </a:solidFill>
              </a:rPr>
              <a:t> </a:t>
            </a:r>
            <a:r>
              <a:rPr lang="tr-TR" b="1" dirty="0" smtClean="0">
                <a:solidFill>
                  <a:srgbClr val="FF0000"/>
                </a:solidFill>
              </a:rPr>
              <a:t>küresel</a:t>
            </a:r>
            <a:endParaRPr lang="en-US" b="1" dirty="0">
              <a:solidFill>
                <a:srgbClr val="FF0000"/>
              </a:solidFill>
            </a:endParaRPr>
          </a:p>
          <a:p>
            <a:r>
              <a:rPr lang="en-US" b="1" dirty="0">
                <a:solidFill>
                  <a:srgbClr val="FF0000"/>
                </a:solidFill>
              </a:rPr>
              <a:t>    </a:t>
            </a:r>
            <a:r>
              <a:rPr lang="tr-TR" b="1" dirty="0" smtClean="0">
                <a:solidFill>
                  <a:srgbClr val="FF0000"/>
                </a:solidFill>
              </a:rPr>
              <a:t>eşit büyüklükte</a:t>
            </a:r>
            <a:endParaRPr lang="en-US" b="1" dirty="0">
              <a:solidFill>
                <a:srgbClr val="FF0000"/>
              </a:solidFill>
            </a:endParaRPr>
          </a:p>
          <a:p>
            <a:r>
              <a:rPr lang="en-US" b="1" dirty="0">
                <a:solidFill>
                  <a:srgbClr val="FF0000"/>
                </a:solidFill>
              </a:rPr>
              <a:t>    </a:t>
            </a:r>
            <a:r>
              <a:rPr lang="tr-TR" b="1" dirty="0" smtClean="0">
                <a:solidFill>
                  <a:srgbClr val="FF0000"/>
                </a:solidFill>
              </a:rPr>
              <a:t>eşit yoğunlukta</a:t>
            </a:r>
            <a:endParaRPr lang="en-US" b="1" dirty="0">
              <a:solidFill>
                <a:srgbClr val="FF0000"/>
              </a:solidFill>
            </a:endParaRPr>
          </a:p>
          <a:p>
            <a:r>
              <a:rPr lang="en-US" b="1" dirty="0">
                <a:solidFill>
                  <a:srgbClr val="FF0000"/>
                </a:solidFill>
              </a:rPr>
              <a:t>    </a:t>
            </a:r>
            <a:r>
              <a:rPr lang="tr-TR" b="1" dirty="0" smtClean="0">
                <a:solidFill>
                  <a:srgbClr val="FF0000"/>
                </a:solidFill>
              </a:rPr>
              <a:t>küre merkezi en yoğun alan ise</a:t>
            </a:r>
            <a:endParaRPr lang="en-US" b="1" dirty="0">
              <a:solidFill>
                <a:srgbClr val="FF0000"/>
              </a:solidFill>
            </a:endParaRPr>
          </a:p>
          <a:p>
            <a:r>
              <a:rPr lang="en-US" b="1" dirty="0">
                <a:solidFill>
                  <a:srgbClr val="FF0000"/>
                </a:solidFill>
              </a:rPr>
              <a:t>    </a:t>
            </a:r>
            <a:r>
              <a:rPr lang="tr-TR" b="1" dirty="0" smtClean="0">
                <a:solidFill>
                  <a:srgbClr val="FF0000"/>
                </a:solidFill>
              </a:rPr>
              <a:t>gürültü ve harici (</a:t>
            </a:r>
            <a:r>
              <a:rPr lang="en-US" b="1" dirty="0">
                <a:solidFill>
                  <a:srgbClr val="FF0000"/>
                </a:solidFill>
              </a:rPr>
              <a:t>outliers</a:t>
            </a:r>
            <a:r>
              <a:rPr lang="tr-TR" b="1" dirty="0" smtClean="0">
                <a:solidFill>
                  <a:srgbClr val="FF0000"/>
                </a:solidFill>
              </a:rPr>
              <a:t>) nokta yok ise</a:t>
            </a:r>
            <a:endParaRPr lang="en-US" b="1" dirty="0">
              <a:solidFill>
                <a:srgbClr val="FF0000"/>
              </a:solidFill>
            </a:endParaRPr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262711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5878901" y="0"/>
            <a:ext cx="6313099" cy="790815"/>
          </a:xfrm>
        </p:spPr>
        <p:txBody>
          <a:bodyPr/>
          <a:lstStyle/>
          <a:p>
            <a:r>
              <a:rPr lang="tr-TR" dirty="0" smtClean="0"/>
              <a:t>Veri setimizin özelliği ne?</a:t>
            </a:r>
            <a:endParaRPr lang="tr-TR" dirty="0"/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7459" y="1093176"/>
            <a:ext cx="8305800" cy="561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460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040" y="49175"/>
            <a:ext cx="9636852" cy="6739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698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0" y="4876799"/>
            <a:ext cx="11101552" cy="1156139"/>
          </a:xfrm>
        </p:spPr>
        <p:txBody>
          <a:bodyPr/>
          <a:lstStyle/>
          <a:p>
            <a:r>
              <a:rPr lang="tr-TR" dirty="0" smtClean="0"/>
              <a:t>Kırmızı gruptaki üstteki 4 müşteri ile mavi deki üstteki iki müşteri yüksek gelir ve borç ile birbirlerine çok yakındır.</a:t>
            </a:r>
            <a:endParaRPr lang="tr-TR" dirty="0"/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0001" y="180978"/>
            <a:ext cx="5509391" cy="4120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528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6051430" y="0"/>
            <a:ext cx="6140570" cy="695924"/>
          </a:xfrm>
        </p:spPr>
        <p:txBody>
          <a:bodyPr/>
          <a:lstStyle/>
          <a:p>
            <a:r>
              <a:rPr lang="tr-TR" dirty="0"/>
              <a:t>Veri setimizin özelliği ne?</a:t>
            </a:r>
          </a:p>
        </p:txBody>
      </p:sp>
      <p:sp>
        <p:nvSpPr>
          <p:cNvPr id="5" name="İçerik Yer Tutucusu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    </a:t>
            </a:r>
            <a:r>
              <a:rPr lang="tr-TR" dirty="0" smtClean="0"/>
              <a:t>Sınıflar rastgele şekillere sahip</a:t>
            </a:r>
            <a:endParaRPr lang="en-US" dirty="0"/>
          </a:p>
          <a:p>
            <a:r>
              <a:rPr lang="en-US" dirty="0"/>
              <a:t>    </a:t>
            </a:r>
            <a:r>
              <a:rPr lang="tr-TR" dirty="0" smtClean="0"/>
              <a:t>Sınıflar farklı büyüklükteler</a:t>
            </a:r>
            <a:endParaRPr lang="en-US" dirty="0"/>
          </a:p>
          <a:p>
            <a:r>
              <a:rPr lang="en-US" dirty="0"/>
              <a:t>    </a:t>
            </a:r>
            <a:r>
              <a:rPr lang="tr-TR" dirty="0" smtClean="0"/>
              <a:t>Sınıflar farklı yoğunluktalar</a:t>
            </a:r>
            <a:endParaRPr lang="en-US" dirty="0"/>
          </a:p>
          <a:p>
            <a:r>
              <a:rPr lang="en-US" dirty="0"/>
              <a:t>    </a:t>
            </a:r>
            <a:r>
              <a:rPr lang="tr-TR" dirty="0" smtClean="0"/>
              <a:t>Gürültü ve harici noktalar var</a:t>
            </a:r>
            <a:endParaRPr lang="en-US" dirty="0"/>
          </a:p>
          <a:p>
            <a:pPr marL="0" indent="0">
              <a:buNone/>
            </a:pPr>
            <a:r>
              <a:rPr lang="tr-TR" dirty="0" smtClean="0"/>
              <a:t>K-</a:t>
            </a:r>
            <a:r>
              <a:rPr lang="tr-TR" dirty="0" err="1" smtClean="0"/>
              <a:t>means</a:t>
            </a:r>
            <a:r>
              <a:rPr lang="tr-TR" dirty="0" smtClean="0"/>
              <a:t> algoritmasının neden iyi sonuç vermediği şimdi daha net anlaşılır.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374020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4231257" y="1"/>
            <a:ext cx="7960743" cy="1112808"/>
          </a:xfrm>
        </p:spPr>
        <p:txBody>
          <a:bodyPr/>
          <a:lstStyle/>
          <a:p>
            <a:r>
              <a:rPr lang="tr-TR" dirty="0" smtClean="0"/>
              <a:t>DBSCAN algoritmasının temel fikri: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350874" y="1690688"/>
            <a:ext cx="11610754" cy="5050354"/>
          </a:xfrm>
        </p:spPr>
        <p:txBody>
          <a:bodyPr>
            <a:normAutofit fontScale="92500"/>
          </a:bodyPr>
          <a:lstStyle/>
          <a:p>
            <a:endParaRPr lang="en-US" dirty="0"/>
          </a:p>
          <a:p>
            <a:r>
              <a:rPr lang="en-US" b="1" dirty="0">
                <a:solidFill>
                  <a:srgbClr val="FF0000"/>
                </a:solidFill>
              </a:rPr>
              <a:t>    </a:t>
            </a:r>
            <a:r>
              <a:rPr lang="tr-TR" b="1" dirty="0" smtClean="0">
                <a:solidFill>
                  <a:srgbClr val="FF0000"/>
                </a:solidFill>
              </a:rPr>
              <a:t>Her türlü sınıf şekli</a:t>
            </a:r>
            <a:endParaRPr lang="en-US" b="1" dirty="0">
              <a:solidFill>
                <a:srgbClr val="FF0000"/>
              </a:solidFill>
            </a:endParaRPr>
          </a:p>
          <a:p>
            <a:r>
              <a:rPr lang="en-US" b="1" dirty="0">
                <a:solidFill>
                  <a:srgbClr val="FF0000"/>
                </a:solidFill>
              </a:rPr>
              <a:t>    </a:t>
            </a:r>
            <a:r>
              <a:rPr lang="tr-TR" b="1" dirty="0" smtClean="0">
                <a:solidFill>
                  <a:srgbClr val="FF0000"/>
                </a:solidFill>
              </a:rPr>
              <a:t>Farklı sınıf büyüklükleri ve yoğunlukları</a:t>
            </a:r>
            <a:endParaRPr lang="en-US" b="1" dirty="0">
              <a:solidFill>
                <a:srgbClr val="FF0000"/>
              </a:solidFill>
            </a:endParaRPr>
          </a:p>
          <a:p>
            <a:r>
              <a:rPr lang="en-US" b="1" dirty="0">
                <a:solidFill>
                  <a:srgbClr val="FF0000"/>
                </a:solidFill>
              </a:rPr>
              <a:t>    </a:t>
            </a:r>
            <a:r>
              <a:rPr lang="tr-TR" b="1" dirty="0" smtClean="0">
                <a:solidFill>
                  <a:srgbClr val="FF0000"/>
                </a:solidFill>
              </a:rPr>
              <a:t>Gürültü</a:t>
            </a:r>
            <a:endParaRPr lang="en-US" b="1" dirty="0">
              <a:solidFill>
                <a:srgbClr val="FF0000"/>
              </a:solidFill>
            </a:endParaRPr>
          </a:p>
          <a:p>
            <a:endParaRPr lang="en-US" dirty="0"/>
          </a:p>
          <a:p>
            <a:r>
              <a:rPr lang="tr-TR" dirty="0" smtClean="0"/>
              <a:t>DBSCAN algoritması yoğunluk-temelli bir algoritma kullanır ve sınıflar hakkında çok az bir tahminde bulunur (sınıflama algoritmaları için iyi bir özellik).</a:t>
            </a:r>
          </a:p>
          <a:p>
            <a:r>
              <a:rPr lang="tr-TR" dirty="0" smtClean="0"/>
              <a:t>Parametrik olmayan bir algoritmadır ve verinin dağılımı ile sınıfları belirler. Özel şekilli sınıfları aramaz.</a:t>
            </a:r>
          </a:p>
          <a:p>
            <a:r>
              <a:rPr lang="tr-TR" dirty="0" smtClean="0"/>
              <a:t>Verinin yoğun olduğu bölgelere bakar. Adaları denizden ayırmak veya dağları ovalardan ayırmak gibi.</a:t>
            </a:r>
          </a:p>
        </p:txBody>
      </p:sp>
    </p:spTree>
    <p:extLst>
      <p:ext uri="{BB962C8B-B14F-4D97-AF65-F5344CB8AC3E}">
        <p14:creationId xmlns:p14="http://schemas.microsoft.com/office/powerpoint/2010/main" val="2123538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7962181" y="345057"/>
            <a:ext cx="4071668" cy="1135871"/>
          </a:xfrm>
        </p:spPr>
        <p:txBody>
          <a:bodyPr>
            <a:normAutofit fontScale="90000"/>
          </a:bodyPr>
          <a:lstStyle/>
          <a:p>
            <a:r>
              <a:rPr lang="tr-TR" dirty="0" smtClean="0"/>
              <a:t>Sınıf nedir, nasıl tanımlanır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733964" y="5615796"/>
            <a:ext cx="10724072" cy="1147763"/>
          </a:xfrm>
        </p:spPr>
        <p:txBody>
          <a:bodyPr>
            <a:normAutofit/>
          </a:bodyPr>
          <a:lstStyle/>
          <a:p>
            <a:r>
              <a:rPr lang="tr-TR" dirty="0" smtClean="0"/>
              <a:t>Sınıfları tanımlamanın bir yolu da, yoğun olan bölgelerin yoğun olmayan bölgeler ile ayrılması olarak verilebilir.</a:t>
            </a:r>
            <a:endParaRPr lang="tr-TR" dirty="0"/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359" y="0"/>
            <a:ext cx="7553325" cy="543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263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8147" y="123556"/>
            <a:ext cx="7033853" cy="2591420"/>
          </a:xfrm>
          <a:prstGeom prst="rect">
            <a:avLst/>
          </a:prstGeom>
        </p:spPr>
      </p:pic>
      <p:pic>
        <p:nvPicPr>
          <p:cNvPr id="5" name="Resim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4888" y="2469402"/>
            <a:ext cx="6964842" cy="4555469"/>
          </a:xfrm>
          <a:prstGeom prst="rect">
            <a:avLst/>
          </a:prstGeom>
        </p:spPr>
      </p:pic>
      <p:sp>
        <p:nvSpPr>
          <p:cNvPr id="6" name="İçerik Yer Tutucusu 2"/>
          <p:cNvSpPr>
            <a:spLocks noGrp="1"/>
          </p:cNvSpPr>
          <p:nvPr>
            <p:ph idx="1"/>
          </p:nvPr>
        </p:nvSpPr>
        <p:spPr>
          <a:xfrm>
            <a:off x="207033" y="992039"/>
            <a:ext cx="4485736" cy="5064154"/>
          </a:xfrm>
        </p:spPr>
        <p:txBody>
          <a:bodyPr>
            <a:normAutofit/>
          </a:bodyPr>
          <a:lstStyle/>
          <a:p>
            <a:r>
              <a:rPr lang="en-US" dirty="0" smtClean="0"/>
              <a:t>probability </a:t>
            </a:r>
            <a:r>
              <a:rPr lang="en-US" dirty="0"/>
              <a:t>distribution of X</a:t>
            </a:r>
            <a:r>
              <a:rPr lang="en-US" dirty="0" smtClean="0"/>
              <a:t>.</a:t>
            </a:r>
            <a:endParaRPr lang="tr-TR" dirty="0" smtClean="0"/>
          </a:p>
          <a:p>
            <a:pPr marL="0" indent="0">
              <a:buNone/>
            </a:pPr>
            <a:r>
              <a:rPr lang="tr-TR" dirty="0" smtClean="0"/>
              <a:t>(PDF)</a:t>
            </a:r>
          </a:p>
          <a:p>
            <a:endParaRPr lang="tr-TR" dirty="0" smtClean="0"/>
          </a:p>
          <a:p>
            <a:r>
              <a:rPr lang="tr-TR" dirty="0" smtClean="0"/>
              <a:t>Tepeler yoğun alanlara </a:t>
            </a:r>
          </a:p>
          <a:p>
            <a:r>
              <a:rPr lang="tr-TR" dirty="0" smtClean="0"/>
              <a:t>Çukurlar da boşluk veya daha az yoğun alanlara karşılık gelir. </a:t>
            </a:r>
          </a:p>
          <a:p>
            <a:r>
              <a:rPr lang="tr-TR" dirty="0" smtClean="0"/>
              <a:t>Eğer veri, yoğun alanların az yoğun alanlar ile ayrılması ile tanımlanabilir bir yapıda ise (veri yapısı)</a:t>
            </a:r>
          </a:p>
          <a:p>
            <a:endParaRPr lang="tr-TR" dirty="0" smtClean="0"/>
          </a:p>
        </p:txBody>
      </p:sp>
    </p:spTree>
    <p:extLst>
      <p:ext uri="{BB962C8B-B14F-4D97-AF65-F5344CB8AC3E}">
        <p14:creationId xmlns:p14="http://schemas.microsoft.com/office/powerpoint/2010/main" val="802971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9717657" y="0"/>
            <a:ext cx="2474343" cy="1032354"/>
          </a:xfrm>
        </p:spPr>
        <p:txBody>
          <a:bodyPr/>
          <a:lstStyle/>
          <a:p>
            <a:r>
              <a:rPr lang="tr-TR" dirty="0" smtClean="0"/>
              <a:t>DBSCAN: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69011" y="923026"/>
            <a:ext cx="12059729" cy="5857336"/>
          </a:xfrm>
        </p:spPr>
        <p:txBody>
          <a:bodyPr>
            <a:normAutofit/>
          </a:bodyPr>
          <a:lstStyle/>
          <a:p>
            <a:r>
              <a:rPr lang="tr-TR" dirty="0" smtClean="0"/>
              <a:t>İki yol vardır</a:t>
            </a:r>
            <a:r>
              <a:rPr lang="en-US" dirty="0" smtClean="0"/>
              <a:t>:</a:t>
            </a:r>
            <a:endParaRPr lang="en-US" dirty="0"/>
          </a:p>
          <a:p>
            <a:endParaRPr lang="en-US" dirty="0"/>
          </a:p>
          <a:p>
            <a:r>
              <a:rPr lang="tr-TR" dirty="0" smtClean="0"/>
              <a:t>Seçilen bir noktanın </a:t>
            </a:r>
            <a:r>
              <a:rPr lang="en-US" dirty="0" smtClean="0"/>
              <a:t> 𝜀</a:t>
            </a:r>
            <a:r>
              <a:rPr lang="tr-TR" dirty="0" smtClean="0"/>
              <a:t>-çapındaki alanda var olan komşularının sayısı,</a:t>
            </a:r>
          </a:p>
          <a:p>
            <a:endParaRPr lang="tr-TR" dirty="0" smtClean="0"/>
          </a:p>
          <a:p>
            <a:r>
              <a:rPr lang="tr-TR" dirty="0" smtClean="0"/>
              <a:t>Seçilen bir noktanın yakınında olması istenilen sayıda komşu nokta sayısı belirlenir ve bunu sağlayan en küçük </a:t>
            </a:r>
            <a:r>
              <a:rPr lang="en-US" dirty="0" smtClean="0"/>
              <a:t>𝜀</a:t>
            </a:r>
            <a:r>
              <a:rPr lang="tr-TR" dirty="0" smtClean="0"/>
              <a:t> saptanır.</a:t>
            </a:r>
          </a:p>
          <a:p>
            <a:endParaRPr lang="tr-TR" dirty="0" smtClean="0"/>
          </a:p>
          <a:p>
            <a:r>
              <a:rPr lang="tr-TR" dirty="0" smtClean="0"/>
              <a:t>DBSCAN ikinci yolu seçer.</a:t>
            </a:r>
            <a:endParaRPr lang="en-US" dirty="0"/>
          </a:p>
          <a:p>
            <a:endParaRPr lang="en-US" dirty="0"/>
          </a:p>
          <a:p>
            <a:r>
              <a:rPr lang="en-US" dirty="0" smtClean="0"/>
              <a:t>𝜀-Radius</a:t>
            </a:r>
            <a:r>
              <a:rPr lang="tr-TR" dirty="0" smtClean="0"/>
              <a:t> içindeki noktaları, veri, say. Bu o nokta uzayında yoğunluğu verir.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1245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1676400" y="0"/>
            <a:ext cx="10515600" cy="868452"/>
          </a:xfrm>
        </p:spPr>
        <p:txBody>
          <a:bodyPr/>
          <a:lstStyle/>
          <a:p>
            <a:r>
              <a:rPr lang="tr-TR" dirty="0"/>
              <a:t>𝜀</a:t>
            </a:r>
            <a:r>
              <a:rPr lang="tr-TR" dirty="0" smtClean="0"/>
              <a:t>-çapındaki alanda komşu sayısını bul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172528" y="1216325"/>
            <a:ext cx="11207151" cy="1017916"/>
          </a:xfrm>
        </p:spPr>
        <p:txBody>
          <a:bodyPr/>
          <a:lstStyle/>
          <a:p>
            <a:r>
              <a:rPr lang="tr-TR" dirty="0" smtClean="0"/>
              <a:t>Seçilen bir nokta etrafında </a:t>
            </a:r>
            <a:r>
              <a:rPr lang="en-US" dirty="0"/>
              <a:t>𝜀</a:t>
            </a:r>
            <a:r>
              <a:rPr lang="en-US" dirty="0" smtClean="0"/>
              <a:t>-</a:t>
            </a:r>
            <a:r>
              <a:rPr lang="tr-TR" dirty="0" smtClean="0"/>
              <a:t>çaplı</a:t>
            </a:r>
            <a:r>
              <a:rPr lang="en-US" dirty="0" smtClean="0"/>
              <a:t> hypersphere</a:t>
            </a:r>
            <a:r>
              <a:rPr lang="tr-TR" dirty="0" smtClean="0"/>
              <a:t> çizilir ve içindeki nota, veri, sayısı hesaplanır.</a:t>
            </a:r>
            <a:r>
              <a:rPr lang="en-US" dirty="0" smtClean="0"/>
              <a:t> </a:t>
            </a:r>
            <a:r>
              <a:rPr lang="tr-TR" dirty="0" smtClean="0"/>
              <a:t> Bu yöntem </a:t>
            </a:r>
            <a:r>
              <a:rPr lang="en-US" dirty="0" smtClean="0"/>
              <a:t>𝜀</a:t>
            </a:r>
            <a:r>
              <a:rPr lang="tr-TR" dirty="0" smtClean="0"/>
              <a:t> değerine ve veri ölçeğine çok bağımlıdır</a:t>
            </a:r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062" y="2339825"/>
            <a:ext cx="8517218" cy="4112734"/>
          </a:xfrm>
          <a:prstGeom prst="rect">
            <a:avLst/>
          </a:prstGeom>
        </p:spPr>
      </p:pic>
      <p:pic>
        <p:nvPicPr>
          <p:cNvPr id="5" name="Resim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51426" y="2929746"/>
            <a:ext cx="3540574" cy="2711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192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1614577" y="0"/>
            <a:ext cx="10515600" cy="677011"/>
          </a:xfrm>
        </p:spPr>
        <p:txBody>
          <a:bodyPr>
            <a:normAutofit fontScale="90000"/>
          </a:bodyPr>
          <a:lstStyle/>
          <a:p>
            <a:r>
              <a:rPr lang="tr-TR" dirty="0" smtClean="0"/>
              <a:t>K. sayıdaki komşuya olan uzaklık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0" y="776377"/>
            <a:ext cx="12130177" cy="1616733"/>
          </a:xfrm>
        </p:spPr>
        <p:txBody>
          <a:bodyPr>
            <a:normAutofit fontScale="85000" lnSpcReduction="20000"/>
          </a:bodyPr>
          <a:lstStyle/>
          <a:p>
            <a:r>
              <a:rPr lang="tr-TR" dirty="0" smtClean="0"/>
              <a:t>Komşuları say, istenilen sayıya ulaştığında </a:t>
            </a:r>
            <a:r>
              <a:rPr lang="en-US" dirty="0" smtClean="0"/>
              <a:t>𝜀</a:t>
            </a:r>
            <a:r>
              <a:rPr lang="tr-TR" dirty="0" smtClean="0"/>
              <a:t> nu belirle.</a:t>
            </a:r>
          </a:p>
          <a:p>
            <a:r>
              <a:rPr lang="tr-TR" dirty="0" smtClean="0"/>
              <a:t>Sonuç, temel mesafe (</a:t>
            </a:r>
            <a:r>
              <a:rPr lang="tr-TR" dirty="0" err="1" smtClean="0"/>
              <a:t>core</a:t>
            </a:r>
            <a:r>
              <a:rPr lang="tr-TR" dirty="0" smtClean="0"/>
              <a:t> </a:t>
            </a:r>
            <a:r>
              <a:rPr lang="tr-TR" dirty="0" err="1" smtClean="0"/>
              <a:t>distance</a:t>
            </a:r>
            <a:r>
              <a:rPr lang="tr-TR" dirty="0" smtClean="0"/>
              <a:t>) olarak isimlendirilir. </a:t>
            </a:r>
          </a:p>
          <a:p>
            <a:r>
              <a:rPr lang="tr-TR" dirty="0" smtClean="0"/>
              <a:t>Temel mesafesi küçük olan noktalar veri yoğunluğu yüksek (yüksek PDF), </a:t>
            </a:r>
          </a:p>
          <a:p>
            <a:r>
              <a:rPr lang="tr-TR" dirty="0" smtClean="0"/>
              <a:t>Temel mesafesi büyük olan noktalar ise düşük yoğunluklu boşlukları ifade eder. </a:t>
            </a:r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3040" y="2393111"/>
            <a:ext cx="8258175" cy="4533900"/>
          </a:xfrm>
          <a:prstGeom prst="rect">
            <a:avLst/>
          </a:prstGeom>
        </p:spPr>
      </p:pic>
      <p:pic>
        <p:nvPicPr>
          <p:cNvPr id="5" name="Resim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3839" y="2865496"/>
            <a:ext cx="3866338" cy="3060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326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10351698" y="0"/>
            <a:ext cx="1840302" cy="833947"/>
          </a:xfrm>
        </p:spPr>
        <p:txBody>
          <a:bodyPr/>
          <a:lstStyle/>
          <a:p>
            <a:r>
              <a:rPr lang="tr-TR" dirty="0" smtClean="0"/>
              <a:t>Tanım: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129396" y="3614467"/>
            <a:ext cx="11224404" cy="2562495"/>
          </a:xfrm>
        </p:spPr>
        <p:txBody>
          <a:bodyPr>
            <a:normAutofit/>
          </a:bodyPr>
          <a:lstStyle/>
          <a:p>
            <a:r>
              <a:rPr lang="tr-TR" dirty="0" smtClean="0"/>
              <a:t>Algoritma iki parametre kullanır:</a:t>
            </a:r>
            <a:endParaRPr lang="en-US" dirty="0"/>
          </a:p>
          <a:p>
            <a:r>
              <a:rPr lang="tr-TR" dirty="0" smtClean="0"/>
              <a:t>𝜀 (e, </a:t>
            </a:r>
            <a:r>
              <a:rPr lang="tr-TR" dirty="0" err="1" smtClean="0"/>
              <a:t>eps</a:t>
            </a:r>
            <a:r>
              <a:rPr lang="tr-TR" dirty="0" smtClean="0"/>
              <a:t>), veri noktası p, etrafındaki komşuluğu belirleyen yarıçap,</a:t>
            </a:r>
            <a:endParaRPr lang="en-US" dirty="0"/>
          </a:p>
          <a:p>
            <a:r>
              <a:rPr lang="tr-TR" dirty="0" err="1"/>
              <a:t>M</a:t>
            </a:r>
            <a:r>
              <a:rPr lang="tr-TR" dirty="0" err="1" smtClean="0"/>
              <a:t>inPts</a:t>
            </a:r>
            <a:r>
              <a:rPr lang="tr-TR" dirty="0" smtClean="0"/>
              <a:t>, yarıçap komşuluğunda olması istenen veri sayısı</a:t>
            </a:r>
          </a:p>
          <a:p>
            <a:endParaRPr lang="en-US" dirty="0"/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8373" y="529177"/>
            <a:ext cx="5465461" cy="2688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474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0" y="69010"/>
            <a:ext cx="12192000" cy="6702725"/>
          </a:xfrm>
        </p:spPr>
        <p:txBody>
          <a:bodyPr>
            <a:normAutofit/>
          </a:bodyPr>
          <a:lstStyle/>
          <a:p>
            <a:r>
              <a:rPr lang="tr-TR" dirty="0" smtClean="0"/>
              <a:t>Parametreler (</a:t>
            </a:r>
            <a:r>
              <a:rPr lang="tr-TR" dirty="0" err="1" smtClean="0"/>
              <a:t>eps</a:t>
            </a:r>
            <a:r>
              <a:rPr lang="tr-TR" dirty="0" smtClean="0"/>
              <a:t>, </a:t>
            </a:r>
            <a:r>
              <a:rPr lang="tr-TR" dirty="0" err="1" smtClean="0"/>
              <a:t>MinPts</a:t>
            </a:r>
            <a:r>
              <a:rPr lang="tr-TR" dirty="0" smtClean="0"/>
              <a:t>) tanımlandıktan sonra algoritma verileri üç kategoriye ayırır:</a:t>
            </a:r>
            <a:endParaRPr lang="en-US" dirty="0"/>
          </a:p>
          <a:p>
            <a:endParaRPr lang="en-US" dirty="0"/>
          </a:p>
          <a:p>
            <a:r>
              <a:rPr lang="en-US" b="1" dirty="0" smtClean="0"/>
              <a:t>Core points</a:t>
            </a:r>
            <a:r>
              <a:rPr lang="tr-TR" dirty="0" smtClean="0"/>
              <a:t>: </a:t>
            </a:r>
            <a:r>
              <a:rPr lang="tr-TR" dirty="0" smtClean="0">
                <a:solidFill>
                  <a:srgbClr val="FF0000"/>
                </a:solidFill>
              </a:rPr>
              <a:t>p</a:t>
            </a:r>
            <a:r>
              <a:rPr lang="tr-TR" dirty="0" smtClean="0"/>
              <a:t> noktası </a:t>
            </a:r>
            <a:r>
              <a:rPr lang="tr-TR" dirty="0" err="1" smtClean="0"/>
              <a:t>Core</a:t>
            </a:r>
            <a:r>
              <a:rPr lang="tr-TR" dirty="0" smtClean="0"/>
              <a:t> Point olarak tanımlanır eğer en az </a:t>
            </a:r>
            <a:r>
              <a:rPr lang="tr-TR" dirty="0" err="1"/>
              <a:t>M</a:t>
            </a:r>
            <a:r>
              <a:rPr lang="tr-TR" dirty="0" err="1" smtClean="0"/>
              <a:t>inPts</a:t>
            </a:r>
            <a:r>
              <a:rPr lang="tr-TR" dirty="0" smtClean="0"/>
              <a:t> kadar nokta yarıçap komşuluğu içinde ise (</a:t>
            </a:r>
            <a:r>
              <a:rPr lang="tr-TR" dirty="0" smtClean="0">
                <a:solidFill>
                  <a:srgbClr val="FF0000"/>
                </a:solidFill>
              </a:rPr>
              <a:t>p</a:t>
            </a:r>
            <a:r>
              <a:rPr lang="tr-TR" dirty="0" smtClean="0"/>
              <a:t> dahil). </a:t>
            </a:r>
          </a:p>
          <a:p>
            <a:endParaRPr lang="tr-TR" dirty="0"/>
          </a:p>
          <a:p>
            <a:r>
              <a:rPr lang="en-US" b="1" dirty="0" smtClean="0"/>
              <a:t>Border points</a:t>
            </a:r>
            <a:r>
              <a:rPr lang="tr-TR" dirty="0" smtClean="0"/>
              <a:t>: </a:t>
            </a:r>
            <a:r>
              <a:rPr lang="tr-TR" dirty="0" smtClean="0">
                <a:solidFill>
                  <a:srgbClr val="FF0000"/>
                </a:solidFill>
              </a:rPr>
              <a:t>q</a:t>
            </a:r>
            <a:r>
              <a:rPr lang="tr-TR" dirty="0" smtClean="0"/>
              <a:t>  noktası </a:t>
            </a:r>
            <a:r>
              <a:rPr lang="tr-TR" dirty="0" err="1" smtClean="0"/>
              <a:t>border</a:t>
            </a:r>
            <a:r>
              <a:rPr lang="tr-TR" dirty="0" smtClean="0"/>
              <a:t> </a:t>
            </a:r>
            <a:r>
              <a:rPr lang="tr-TR" dirty="0" err="1" smtClean="0"/>
              <a:t>point</a:t>
            </a:r>
            <a:r>
              <a:rPr lang="tr-TR" dirty="0" smtClean="0"/>
              <a:t> olarak tanımlanır eğer bir yol oluşur ise; </a:t>
            </a:r>
            <a:r>
              <a:rPr lang="tr-TR" dirty="0" smtClean="0">
                <a:solidFill>
                  <a:srgbClr val="FF0000"/>
                </a:solidFill>
              </a:rPr>
              <a:t>p1,p2,…</a:t>
            </a:r>
            <a:r>
              <a:rPr lang="tr-TR" dirty="0" err="1" smtClean="0">
                <a:solidFill>
                  <a:srgbClr val="FF0000"/>
                </a:solidFill>
              </a:rPr>
              <a:t>pn</a:t>
            </a:r>
            <a:r>
              <a:rPr lang="tr-TR" dirty="0" smtClean="0"/>
              <a:t>, burada </a:t>
            </a:r>
            <a:r>
              <a:rPr lang="tr-TR" dirty="0" smtClean="0">
                <a:solidFill>
                  <a:srgbClr val="FF0000"/>
                </a:solidFill>
              </a:rPr>
              <a:t>p1=p</a:t>
            </a:r>
            <a:r>
              <a:rPr lang="tr-TR" dirty="0" smtClean="0"/>
              <a:t> ve </a:t>
            </a:r>
            <a:r>
              <a:rPr lang="tr-TR" dirty="0" err="1" smtClean="0">
                <a:solidFill>
                  <a:srgbClr val="FF0000"/>
                </a:solidFill>
              </a:rPr>
              <a:t>pn</a:t>
            </a:r>
            <a:r>
              <a:rPr lang="tr-TR" dirty="0" smtClean="0">
                <a:solidFill>
                  <a:srgbClr val="FF0000"/>
                </a:solidFill>
              </a:rPr>
              <a:t>=q</a:t>
            </a:r>
            <a:r>
              <a:rPr lang="tr-TR" dirty="0" smtClean="0"/>
              <a:t>. </a:t>
            </a:r>
          </a:p>
          <a:p>
            <a:r>
              <a:rPr lang="tr-TR" dirty="0" smtClean="0"/>
              <a:t>Bu yolda </a:t>
            </a:r>
            <a:r>
              <a:rPr lang="tr-TR" dirty="0" smtClean="0">
                <a:solidFill>
                  <a:srgbClr val="FF0000"/>
                </a:solidFill>
              </a:rPr>
              <a:t>pi+1</a:t>
            </a:r>
            <a:r>
              <a:rPr lang="tr-TR" dirty="0" smtClean="0"/>
              <a:t> direkt olarak </a:t>
            </a:r>
            <a:r>
              <a:rPr lang="tr-TR" dirty="0" smtClean="0">
                <a:solidFill>
                  <a:srgbClr val="FF0000"/>
                </a:solidFill>
              </a:rPr>
              <a:t>pi</a:t>
            </a:r>
            <a:r>
              <a:rPr lang="tr-TR" dirty="0" smtClean="0"/>
              <a:t> tarafından erişilebilir konumdadır, (</a:t>
            </a:r>
            <a:r>
              <a:rPr lang="tr-TR" dirty="0" err="1" smtClean="0"/>
              <a:t>directly</a:t>
            </a:r>
            <a:r>
              <a:rPr lang="tr-TR" dirty="0" smtClean="0"/>
              <a:t> </a:t>
            </a:r>
            <a:r>
              <a:rPr lang="tr-TR" dirty="0" err="1" smtClean="0"/>
              <a:t>reachable</a:t>
            </a:r>
            <a:r>
              <a:rPr lang="tr-TR" dirty="0" smtClean="0"/>
              <a:t>, DR). Bu yoldaki tüm noktalar </a:t>
            </a:r>
            <a:r>
              <a:rPr lang="tr-TR" dirty="0" err="1" smtClean="0"/>
              <a:t>core</a:t>
            </a:r>
            <a:r>
              <a:rPr lang="tr-TR" dirty="0" smtClean="0"/>
              <a:t> </a:t>
            </a:r>
            <a:r>
              <a:rPr lang="tr-TR" dirty="0" err="1" smtClean="0"/>
              <a:t>point</a:t>
            </a:r>
            <a:r>
              <a:rPr lang="tr-TR" dirty="0" smtClean="0"/>
              <a:t> olmalıdır, </a:t>
            </a:r>
            <a:r>
              <a:rPr lang="tr-TR" dirty="0" smtClean="0">
                <a:solidFill>
                  <a:srgbClr val="FF0000"/>
                </a:solidFill>
              </a:rPr>
              <a:t>q</a:t>
            </a:r>
            <a:r>
              <a:rPr lang="tr-TR" dirty="0" smtClean="0"/>
              <a:t> hariç.</a:t>
            </a:r>
          </a:p>
          <a:p>
            <a:endParaRPr lang="tr-TR" dirty="0"/>
          </a:p>
          <a:p>
            <a:r>
              <a:rPr lang="en-US" b="1" dirty="0" smtClean="0"/>
              <a:t>Outliers</a:t>
            </a:r>
            <a:r>
              <a:rPr lang="tr-TR" dirty="0"/>
              <a:t>:</a:t>
            </a:r>
            <a:r>
              <a:rPr lang="en-US" dirty="0" smtClean="0"/>
              <a:t> </a:t>
            </a:r>
            <a:r>
              <a:rPr lang="tr-TR" dirty="0" smtClean="0"/>
              <a:t> Diğer noktalar tarafından erişilemeyen noktalara denir. </a:t>
            </a:r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369135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10399143" y="0"/>
            <a:ext cx="1792857" cy="989222"/>
          </a:xfrm>
        </p:spPr>
        <p:txBody>
          <a:bodyPr/>
          <a:lstStyle/>
          <a:p>
            <a:r>
              <a:rPr lang="tr-TR" dirty="0" smtClean="0"/>
              <a:t>Örnek: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112143" y="3459191"/>
            <a:ext cx="11973465" cy="2717771"/>
          </a:xfrm>
        </p:spPr>
        <p:txBody>
          <a:bodyPr>
            <a:normAutofit lnSpcReduction="10000"/>
          </a:bodyPr>
          <a:lstStyle/>
          <a:p>
            <a:r>
              <a:rPr lang="tr-TR" dirty="0" err="1" smtClean="0"/>
              <a:t>MinPts</a:t>
            </a:r>
            <a:r>
              <a:rPr lang="tr-TR" dirty="0" smtClean="0"/>
              <a:t>=6 verilsin. </a:t>
            </a:r>
          </a:p>
          <a:p>
            <a:r>
              <a:rPr lang="tr-TR" dirty="0" smtClean="0"/>
              <a:t>X bir </a:t>
            </a:r>
            <a:r>
              <a:rPr lang="tr-TR" dirty="0" err="1" smtClean="0"/>
              <a:t>core</a:t>
            </a:r>
            <a:r>
              <a:rPr lang="tr-TR" dirty="0" smtClean="0"/>
              <a:t> </a:t>
            </a:r>
            <a:r>
              <a:rPr lang="tr-TR" dirty="0" err="1" smtClean="0"/>
              <a:t>point</a:t>
            </a:r>
            <a:r>
              <a:rPr lang="tr-TR" dirty="0" smtClean="0"/>
              <a:t> çünkü  </a:t>
            </a:r>
            <a:r>
              <a:rPr lang="tr-TR" dirty="0" err="1" smtClean="0"/>
              <a:t>eps</a:t>
            </a:r>
            <a:r>
              <a:rPr lang="tr-TR" dirty="0" smtClean="0"/>
              <a:t> içindeki komşu sayısı (KS) 6. </a:t>
            </a:r>
          </a:p>
          <a:p>
            <a:r>
              <a:rPr lang="tr-TR" dirty="0" smtClean="0"/>
              <a:t>Y noktası bir </a:t>
            </a:r>
            <a:r>
              <a:rPr lang="tr-TR" dirty="0" err="1" smtClean="0"/>
              <a:t>border</a:t>
            </a:r>
            <a:r>
              <a:rPr lang="tr-TR" dirty="0" smtClean="0"/>
              <a:t> </a:t>
            </a:r>
            <a:r>
              <a:rPr lang="tr-TR" dirty="0" err="1" smtClean="0"/>
              <a:t>point</a:t>
            </a:r>
            <a:r>
              <a:rPr lang="tr-TR" dirty="0" smtClean="0"/>
              <a:t> olarak tanımlanır çünkü </a:t>
            </a:r>
            <a:r>
              <a:rPr lang="tr-TR" dirty="0" err="1" smtClean="0"/>
              <a:t>eps</a:t>
            </a:r>
            <a:r>
              <a:rPr lang="tr-TR" dirty="0" smtClean="0"/>
              <a:t> içindeki komşu sayısı (KS)&lt;</a:t>
            </a:r>
            <a:r>
              <a:rPr lang="tr-TR" dirty="0" err="1" smtClean="0"/>
              <a:t>MinPts</a:t>
            </a:r>
            <a:r>
              <a:rPr lang="tr-TR" dirty="0" smtClean="0"/>
              <a:t> (burada KS=5). </a:t>
            </a:r>
          </a:p>
          <a:p>
            <a:r>
              <a:rPr lang="tr-TR" dirty="0" smtClean="0"/>
              <a:t>Fakat y noktası x noktasının komşuluk sınırları içindedir.</a:t>
            </a:r>
          </a:p>
          <a:p>
            <a:r>
              <a:rPr lang="tr-TR" dirty="0" smtClean="0"/>
              <a:t>Z noktası bir </a:t>
            </a:r>
            <a:r>
              <a:rPr lang="tr-TR" dirty="0" err="1" smtClean="0"/>
              <a:t>outliner</a:t>
            </a:r>
            <a:r>
              <a:rPr lang="tr-TR" dirty="0" smtClean="0"/>
              <a:t> veya gürültü olarak tanımlanır. </a:t>
            </a:r>
          </a:p>
          <a:p>
            <a:endParaRPr lang="tr-TR" dirty="0"/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5911" y="197150"/>
            <a:ext cx="6291029" cy="2951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805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31940</TotalTime>
  <Words>5905</Words>
  <Application>Microsoft Office PowerPoint</Application>
  <PresentationFormat>Geniş ekran</PresentationFormat>
  <Paragraphs>930</Paragraphs>
  <Slides>173</Slides>
  <Notes>157</Notes>
  <HiddenSlides>0</HiddenSlides>
  <MMClips>10</MMClips>
  <ScaleCrop>false</ScaleCrop>
  <HeadingPairs>
    <vt:vector size="6" baseType="variant">
      <vt:variant>
        <vt:lpstr>Kullanılan Yazı Tipleri</vt:lpstr>
      </vt:variant>
      <vt:variant>
        <vt:i4>7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173</vt:i4>
      </vt:variant>
    </vt:vector>
  </HeadingPairs>
  <TitlesOfParts>
    <vt:vector size="181" baseType="lpstr">
      <vt:lpstr>Arial</vt:lpstr>
      <vt:lpstr>Calibri</vt:lpstr>
      <vt:lpstr>Calibri Light</vt:lpstr>
      <vt:lpstr>Cambria Math</vt:lpstr>
      <vt:lpstr>MathJax_Math</vt:lpstr>
      <vt:lpstr>Times New Roman</vt:lpstr>
      <vt:lpstr>Wingdings</vt:lpstr>
      <vt:lpstr>Office Teması</vt:lpstr>
      <vt:lpstr>Makine Öğrenimi II</vt:lpstr>
      <vt:lpstr>Sınıflama/Kümeleme (clustering):</vt:lpstr>
      <vt:lpstr>Sınıflama/guruplama (Clustering)</vt:lpstr>
      <vt:lpstr>Tanım:</vt:lpstr>
      <vt:lpstr>Özellikleri:</vt:lpstr>
      <vt:lpstr>PowerPoint Sunusu</vt:lpstr>
      <vt:lpstr>Özellik 1:</vt:lpstr>
      <vt:lpstr>PowerPoint Sunusu</vt:lpstr>
      <vt:lpstr>PowerPoint Sunusu</vt:lpstr>
      <vt:lpstr>PowerPoint Sunusu</vt:lpstr>
      <vt:lpstr>Anlamlı ve doğru sınıflama:</vt:lpstr>
      <vt:lpstr>Sınıf İçi/Intertia:</vt:lpstr>
      <vt:lpstr>Dunn İndeks:</vt:lpstr>
      <vt:lpstr>Tanım:</vt:lpstr>
      <vt:lpstr>PowerPoint Sunusu</vt:lpstr>
      <vt:lpstr>Silhouette Score</vt:lpstr>
      <vt:lpstr>Uygulama alanları:</vt:lpstr>
      <vt:lpstr>Algoritmalar  K-Means:</vt:lpstr>
      <vt:lpstr>PowerPoint Sunusu</vt:lpstr>
      <vt:lpstr>PowerPoint Sunusu</vt:lpstr>
      <vt:lpstr>PowerPoint Sunusu</vt:lpstr>
      <vt:lpstr>Algoritma, yeniden</vt:lpstr>
      <vt:lpstr>Örnek:</vt:lpstr>
      <vt:lpstr>PowerPoint Sunusu</vt:lpstr>
      <vt:lpstr>PowerPoint Sunusu</vt:lpstr>
      <vt:lpstr>Örnek</vt:lpstr>
      <vt:lpstr>K-means algoritmasının durdurma kriteri:</vt:lpstr>
      <vt:lpstr>Sınıf sayısının seçimi:</vt:lpstr>
      <vt:lpstr>PowerPoint Sunusu</vt:lpstr>
      <vt:lpstr>Çözüm:</vt:lpstr>
      <vt:lpstr>PowerPoint Sunusu</vt:lpstr>
      <vt:lpstr>Zorluklar:</vt:lpstr>
      <vt:lpstr>PowerPoint Sunusu</vt:lpstr>
      <vt:lpstr>Çözüm:</vt:lpstr>
      <vt:lpstr>Zorluklar:</vt:lpstr>
      <vt:lpstr>K-means++:</vt:lpstr>
      <vt:lpstr>K-means algoritmasına ilk değer atama prosedürü</vt:lpstr>
      <vt:lpstr>Diğer benzerlik ölçüleri:</vt:lpstr>
      <vt:lpstr>K-median:</vt:lpstr>
      <vt:lpstr>PowerPoint Sunusu</vt:lpstr>
      <vt:lpstr>Hiyerarşik Sınıflama:</vt:lpstr>
      <vt:lpstr>Hiyerarşik Sınıflama:</vt:lpstr>
      <vt:lpstr>PowerPoint Sunusu</vt:lpstr>
      <vt:lpstr>PowerPoint Sunusu</vt:lpstr>
      <vt:lpstr>Algoritma basamakları:</vt:lpstr>
      <vt:lpstr>PowerPoint Sunusu</vt:lpstr>
      <vt:lpstr>PowerPoint Sunusu</vt:lpstr>
      <vt:lpstr>Dendrogram gösterimi</vt:lpstr>
      <vt:lpstr>PowerPoint Sunusu</vt:lpstr>
      <vt:lpstr>PowerPoint Sunusu</vt:lpstr>
      <vt:lpstr>Nasıl;</vt:lpstr>
      <vt:lpstr>Benzerlik, mesafe, hesaplaması;</vt:lpstr>
      <vt:lpstr>MİN:</vt:lpstr>
      <vt:lpstr>PowerPoint Sunusu</vt:lpstr>
      <vt:lpstr>Eğer sınıflar arası gürültü var ise MIN iyi çalışmaz</vt:lpstr>
      <vt:lpstr>MAX</vt:lpstr>
      <vt:lpstr>Veride gürültü var ise sınıfları iyi ayırır (MIN in tersi)</vt:lpstr>
      <vt:lpstr>MAX yöntemi büyük sınıfları bölme eğilimindedir</vt:lpstr>
      <vt:lpstr>Grup ortalama</vt:lpstr>
      <vt:lpstr>Avantaj&amp;Dezavantaj</vt:lpstr>
      <vt:lpstr>Merkezler arası uzaklık</vt:lpstr>
      <vt:lpstr>WARD’s metot</vt:lpstr>
      <vt:lpstr>PowerPoint Sunusu</vt:lpstr>
      <vt:lpstr>Uzay ve zaman Kompleksi</vt:lpstr>
      <vt:lpstr>Hiyerarşik sınıflama çeşitleri</vt:lpstr>
      <vt:lpstr>Sözde kod</vt:lpstr>
      <vt:lpstr>Gaussian Distribution</vt:lpstr>
      <vt:lpstr>Gaussian Distribution</vt:lpstr>
      <vt:lpstr>PowerPoint Sunusu</vt:lpstr>
      <vt:lpstr>Soft clustering with Gaussian mixed models (EM).</vt:lpstr>
      <vt:lpstr>expectation maximization (EM) of a Gaussian mixture model.</vt:lpstr>
      <vt:lpstr>Örnek:</vt:lpstr>
      <vt:lpstr>PowerPoint Sunusu</vt:lpstr>
      <vt:lpstr>PowerPoint Sunusu</vt:lpstr>
      <vt:lpstr>PowerPoint Sunusu</vt:lpstr>
      <vt:lpstr>PowerPoint Sunusu</vt:lpstr>
      <vt:lpstr>Algoritma:      E-step</vt:lpstr>
      <vt:lpstr>Algoritma:      E-step</vt:lpstr>
      <vt:lpstr>Algoritma:M-step</vt:lpstr>
      <vt:lpstr>Sonlandırma:</vt:lpstr>
      <vt:lpstr>PowerPoint Sunusu</vt:lpstr>
      <vt:lpstr>PowerPoint Sunusu</vt:lpstr>
      <vt:lpstr>Yoğunluk Temelli Sınıflama (Density Based Clustering)</vt:lpstr>
      <vt:lpstr>Örnek:</vt:lpstr>
      <vt:lpstr>Data:</vt:lpstr>
      <vt:lpstr>K-means &amp; DBSCAN</vt:lpstr>
      <vt:lpstr>PowerPoint Sunusu</vt:lpstr>
      <vt:lpstr>Veri setimizin özelliği ne?</vt:lpstr>
      <vt:lpstr>PowerPoint Sunusu</vt:lpstr>
      <vt:lpstr>Veri setimizin özelliği ne?</vt:lpstr>
      <vt:lpstr>DBSCAN algoritmasının temel fikri:</vt:lpstr>
      <vt:lpstr>Sınıf nedir, nasıl tanımlanır</vt:lpstr>
      <vt:lpstr>PowerPoint Sunusu</vt:lpstr>
      <vt:lpstr>DBSCAN:</vt:lpstr>
      <vt:lpstr>𝜀-çapındaki alanda komşu sayısını bul</vt:lpstr>
      <vt:lpstr>K. sayıdaki komşuya olan uzaklık</vt:lpstr>
      <vt:lpstr>Tanım:</vt:lpstr>
      <vt:lpstr>PowerPoint Sunusu</vt:lpstr>
      <vt:lpstr>Örnek:</vt:lpstr>
      <vt:lpstr>PowerPoint Sunusu</vt:lpstr>
      <vt:lpstr>PowerPoint Sunusu</vt:lpstr>
      <vt:lpstr>Ör:</vt:lpstr>
      <vt:lpstr>Ör:</vt:lpstr>
      <vt:lpstr>Ör:</vt:lpstr>
      <vt:lpstr>Ör:</vt:lpstr>
      <vt:lpstr>Yoğunluk Temelli Sınıf Tanımı</vt:lpstr>
      <vt:lpstr>Prosedür</vt:lpstr>
      <vt:lpstr>Algoritma:</vt:lpstr>
      <vt:lpstr>Örnek</vt:lpstr>
      <vt:lpstr>PowerPoint Sunusu</vt:lpstr>
      <vt:lpstr>PowerPoint Sunusu</vt:lpstr>
      <vt:lpstr>PowerPoint Sunusu</vt:lpstr>
      <vt:lpstr>Ör:</vt:lpstr>
      <vt:lpstr>PowerPoint Sunusu</vt:lpstr>
      <vt:lpstr>Yarıçap 𝜀, ve gerekli minimum eleman sayısı, MinPts tespiti</vt:lpstr>
      <vt:lpstr>PowerPoint Sunusu</vt:lpstr>
      <vt:lpstr>DBSCAN algoritmasının dezavantajları</vt:lpstr>
      <vt:lpstr>Avantajları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Least Squares Regression</vt:lpstr>
      <vt:lpstr>PowerPoint Sunusu</vt:lpstr>
      <vt:lpstr>PowerPoint Sunusu</vt:lpstr>
      <vt:lpstr>PowerPoint Sunusu</vt:lpstr>
      <vt:lpstr>PowerPoint Sunusu</vt:lpstr>
      <vt:lpstr>Lineer Regression</vt:lpstr>
      <vt:lpstr>Veri setini temsil edebilecek bir doğru var olsun</vt:lpstr>
      <vt:lpstr>PowerPoint Sunusu</vt:lpstr>
      <vt:lpstr>PowerPoint Sunusu</vt:lpstr>
      <vt:lpstr>Ör:</vt:lpstr>
      <vt:lpstr>PowerPoint Sunusu</vt:lpstr>
      <vt:lpstr>PowerPoint Sunusu</vt:lpstr>
      <vt:lpstr>PowerPoint Sunusu</vt:lpstr>
      <vt:lpstr>PowerPoint Sunusu</vt:lpstr>
      <vt:lpstr>PowerPoint Sunusu</vt:lpstr>
      <vt:lpstr>Nasıl çalışır:</vt:lpstr>
      <vt:lpstr>Correlation &amp; Linear Regression</vt:lpstr>
      <vt:lpstr>Fuzzy C-Means Clustering (FCM)</vt:lpstr>
      <vt:lpstr>Tanımlar:</vt:lpstr>
      <vt:lpstr>K-means ile farkı</vt:lpstr>
      <vt:lpstr>PowerPoint Sunusu</vt:lpstr>
      <vt:lpstr>Merkez tanımı</vt:lpstr>
      <vt:lpstr>Algoritma basamakları</vt:lpstr>
      <vt:lpstr>FCM</vt:lpstr>
      <vt:lpstr>Örnek</vt:lpstr>
      <vt:lpstr>PowerPoint Sunusu</vt:lpstr>
      <vt:lpstr>PowerPoint Sunusu</vt:lpstr>
      <vt:lpstr>PowerPoint Sunusu</vt:lpstr>
      <vt:lpstr>PowerPoint Sunusu</vt:lpstr>
      <vt:lpstr>Mean Shift Clustering</vt:lpstr>
      <vt:lpstr>Uygulama alanları:</vt:lpstr>
      <vt:lpstr>PowerPoint Sunusu</vt:lpstr>
      <vt:lpstr>Örnek:</vt:lpstr>
      <vt:lpstr>Algoritma:</vt:lpstr>
      <vt:lpstr>Algoritma:</vt:lpstr>
      <vt:lpstr>PowerPoint Sunusu</vt:lpstr>
      <vt:lpstr>PowerPoint Sunusu</vt:lpstr>
      <vt:lpstr>PowerPoint Sunusu</vt:lpstr>
      <vt:lpstr>Seçilen pencere parametresine göre, bandwidth, algoritmanın çalışması</vt:lpstr>
      <vt:lpstr>PowerPoint Sunusu</vt:lpstr>
      <vt:lpstr>PowerPoint Sunusu</vt:lpstr>
      <vt:lpstr>Avantajları</vt:lpstr>
      <vt:lpstr>Dezavantajları:</vt:lpstr>
      <vt:lpstr>Projeler:</vt:lpstr>
      <vt:lpstr>PowerPoint Sunusu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Sunusu</dc:title>
  <dc:creator>A.Duysak</dc:creator>
  <cp:lastModifiedBy>A.Duysak</cp:lastModifiedBy>
  <cp:revision>234</cp:revision>
  <dcterms:created xsi:type="dcterms:W3CDTF">2020-02-12T20:31:35Z</dcterms:created>
  <dcterms:modified xsi:type="dcterms:W3CDTF">2020-05-04T15:47:22Z</dcterms:modified>
</cp:coreProperties>
</file>